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95" r:id="rId2"/>
    <p:sldId id="308" r:id="rId3"/>
    <p:sldId id="294" r:id="rId4"/>
    <p:sldId id="328" r:id="rId5"/>
    <p:sldId id="296" r:id="rId6"/>
    <p:sldId id="298" r:id="rId7"/>
    <p:sldId id="319" r:id="rId8"/>
    <p:sldId id="301" r:id="rId9"/>
    <p:sldId id="280" r:id="rId10"/>
    <p:sldId id="323" r:id="rId11"/>
    <p:sldId id="264" r:id="rId12"/>
    <p:sldId id="262" r:id="rId13"/>
    <p:sldId id="283" r:id="rId14"/>
    <p:sldId id="282" r:id="rId15"/>
    <p:sldId id="310" r:id="rId16"/>
    <p:sldId id="284" r:id="rId17"/>
    <p:sldId id="285" r:id="rId18"/>
    <p:sldId id="286" r:id="rId19"/>
    <p:sldId id="302" r:id="rId20"/>
    <p:sldId id="329" r:id="rId21"/>
    <p:sldId id="303" r:id="rId22"/>
    <p:sldId id="304" r:id="rId23"/>
    <p:sldId id="311" r:id="rId24"/>
    <p:sldId id="287" r:id="rId25"/>
    <p:sldId id="322" r:id="rId26"/>
    <p:sldId id="288" r:id="rId27"/>
    <p:sldId id="289" r:id="rId28"/>
    <p:sldId id="305" r:id="rId29"/>
    <p:sldId id="313" r:id="rId30"/>
    <p:sldId id="320" r:id="rId31"/>
    <p:sldId id="314" r:id="rId32"/>
    <p:sldId id="330" r:id="rId33"/>
    <p:sldId id="312" r:id="rId34"/>
    <p:sldId id="317" r:id="rId35"/>
    <p:sldId id="291" r:id="rId36"/>
    <p:sldId id="324" r:id="rId37"/>
    <p:sldId id="292" r:id="rId38"/>
    <p:sldId id="321" r:id="rId39"/>
    <p:sldId id="331" r:id="rId40"/>
    <p:sldId id="325" r:id="rId41"/>
    <p:sldId id="327" r:id="rId42"/>
    <p:sldId id="309" r:id="rId43"/>
    <p:sldId id="316" r:id="rId44"/>
    <p:sldId id="27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CC00"/>
    <a:srgbClr val="103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8" autoAdjust="0"/>
    <p:restoredTop sz="67800" autoAdjust="0"/>
  </p:normalViewPr>
  <p:slideViewPr>
    <p:cSldViewPr snapToGrid="0">
      <p:cViewPr varScale="1">
        <p:scale>
          <a:sx n="45" d="100"/>
          <a:sy n="45" d="100"/>
        </p:scale>
        <p:origin x="1192" y="44"/>
      </p:cViewPr>
      <p:guideLst>
        <p:guide orient="horz" pos="2160"/>
        <p:guide pos="3840"/>
      </p:guideLst>
    </p:cSldViewPr>
  </p:slideViewPr>
  <p:notesTextViewPr>
    <p:cViewPr>
      <p:scale>
        <a:sx n="3" d="2"/>
        <a:sy n="3" d="2"/>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A7597-6E62-432F-A6DC-3BA5E6CBE60B}" type="doc">
      <dgm:prSet loTypeId="urn:microsoft.com/office/officeart/2008/layout/AlternatingPictureBlocks" loCatId="list" qsTypeId="urn:microsoft.com/office/officeart/2005/8/quickstyle/simple1" qsCatId="simple" csTypeId="urn:microsoft.com/office/officeart/2005/8/colors/accent2_2" csCatId="accent2" phldr="1"/>
      <dgm:spPr/>
    </dgm:pt>
    <dgm:pt modelId="{8C994F16-2766-48A8-A27A-48C15E1920BE}">
      <dgm:prSet phldrT="[Tekst]"/>
      <dgm:spPr>
        <a:solidFill>
          <a:srgbClr val="FECC00"/>
        </a:solidFill>
      </dgm:spPr>
      <dgm:t>
        <a:bodyPr/>
        <a:lstStyle/>
        <a:p>
          <a:r>
            <a:rPr lang="nl-NL" dirty="0"/>
            <a:t>Samen doen</a:t>
          </a:r>
        </a:p>
      </dgm:t>
    </dgm:pt>
    <dgm:pt modelId="{A6F1D88C-265E-44A5-B61D-7849E05FB9E6}" type="parTrans" cxnId="{B5538079-6971-4F0E-9B5A-F263D2E92A7C}">
      <dgm:prSet/>
      <dgm:spPr/>
      <dgm:t>
        <a:bodyPr/>
        <a:lstStyle/>
        <a:p>
          <a:endParaRPr lang="nl-NL"/>
        </a:p>
      </dgm:t>
    </dgm:pt>
    <dgm:pt modelId="{42D5F08F-7B0D-4CBC-A8F7-1D884B7AA84C}" type="sibTrans" cxnId="{B5538079-6971-4F0E-9B5A-F263D2E92A7C}">
      <dgm:prSet/>
      <dgm:spPr/>
      <dgm:t>
        <a:bodyPr/>
        <a:lstStyle/>
        <a:p>
          <a:endParaRPr lang="nl-NL"/>
        </a:p>
      </dgm:t>
    </dgm:pt>
    <dgm:pt modelId="{8D1B0772-B08F-44D8-94C5-A3C7C4C7C81C}">
      <dgm:prSet phldrT="[Tekst]"/>
      <dgm:spPr>
        <a:solidFill>
          <a:srgbClr val="FECC00"/>
        </a:solidFill>
      </dgm:spPr>
      <dgm:t>
        <a:bodyPr/>
        <a:lstStyle/>
        <a:p>
          <a:r>
            <a:rPr lang="nl-NL" dirty="0"/>
            <a:t>Leren en ontwikkelen</a:t>
          </a:r>
        </a:p>
      </dgm:t>
    </dgm:pt>
    <dgm:pt modelId="{7EF6AED7-D71B-4CD3-B45F-BB982FB2559E}" type="parTrans" cxnId="{D18FD60F-3F9F-4281-A8B0-E32EDDC1A18D}">
      <dgm:prSet/>
      <dgm:spPr/>
      <dgm:t>
        <a:bodyPr/>
        <a:lstStyle/>
        <a:p>
          <a:endParaRPr lang="nl-NL"/>
        </a:p>
      </dgm:t>
    </dgm:pt>
    <dgm:pt modelId="{0F80F583-E856-4573-8C89-49590597937D}" type="sibTrans" cxnId="{D18FD60F-3F9F-4281-A8B0-E32EDDC1A18D}">
      <dgm:prSet/>
      <dgm:spPr/>
      <dgm:t>
        <a:bodyPr/>
        <a:lstStyle/>
        <a:p>
          <a:endParaRPr lang="nl-NL"/>
        </a:p>
      </dgm:t>
    </dgm:pt>
    <dgm:pt modelId="{0DB3F22D-ECE5-4EE0-9B3D-6792D771B0AE}">
      <dgm:prSet phldrT="[Tekst]"/>
      <dgm:spPr>
        <a:solidFill>
          <a:srgbClr val="FECC00"/>
        </a:solidFill>
      </dgm:spPr>
      <dgm:t>
        <a:bodyPr/>
        <a:lstStyle/>
        <a:p>
          <a:r>
            <a:rPr lang="nl-NL" dirty="0"/>
            <a:t>Gezonde werkomgeving</a:t>
          </a:r>
        </a:p>
      </dgm:t>
    </dgm:pt>
    <dgm:pt modelId="{A72040AB-E5F1-4A4A-BF1C-BBCBB994807A}" type="parTrans" cxnId="{E8022B15-6298-490A-A17E-8BBE78A12F40}">
      <dgm:prSet/>
      <dgm:spPr/>
      <dgm:t>
        <a:bodyPr/>
        <a:lstStyle/>
        <a:p>
          <a:endParaRPr lang="nl-NL"/>
        </a:p>
      </dgm:t>
    </dgm:pt>
    <dgm:pt modelId="{B1DD6EA7-5C94-4240-A7BA-0103C5832046}" type="sibTrans" cxnId="{E8022B15-6298-490A-A17E-8BBE78A12F40}">
      <dgm:prSet/>
      <dgm:spPr/>
      <dgm:t>
        <a:bodyPr/>
        <a:lstStyle/>
        <a:p>
          <a:endParaRPr lang="nl-NL"/>
        </a:p>
      </dgm:t>
    </dgm:pt>
    <dgm:pt modelId="{A6DB36BA-3DC8-4DC6-8A65-D2B5F4603811}" type="pres">
      <dgm:prSet presAssocID="{DB6A7597-6E62-432F-A6DC-3BA5E6CBE60B}" presName="linearFlow" presStyleCnt="0">
        <dgm:presLayoutVars>
          <dgm:dir/>
          <dgm:resizeHandles val="exact"/>
        </dgm:presLayoutVars>
      </dgm:prSet>
      <dgm:spPr/>
    </dgm:pt>
    <dgm:pt modelId="{19EA3270-FB30-4292-9630-44B776C5D068}" type="pres">
      <dgm:prSet presAssocID="{8C994F16-2766-48A8-A27A-48C15E1920BE}" presName="comp" presStyleCnt="0"/>
      <dgm:spPr/>
    </dgm:pt>
    <dgm:pt modelId="{7ED63839-B478-4D26-A489-566BA6E62A73}" type="pres">
      <dgm:prSet presAssocID="{8C994F16-2766-48A8-A27A-48C15E1920BE}" presName="rect2" presStyleLbl="node1" presStyleIdx="0" presStyleCnt="3">
        <dgm:presLayoutVars>
          <dgm:bulletEnabled val="1"/>
        </dgm:presLayoutVars>
      </dgm:prSet>
      <dgm:spPr/>
    </dgm:pt>
    <dgm:pt modelId="{54D67057-40F4-464A-A2D1-029B8D38AED2}" type="pres">
      <dgm:prSet presAssocID="{8C994F16-2766-48A8-A27A-48C15E1920BE}" presName="rect1" presStyleLbl="lnNode1" presStyleIdx="0" presStyleCnt="3"/>
      <dgm:spPr>
        <a:solidFill>
          <a:srgbClr val="FECC00"/>
        </a:solidFill>
      </dgm:spPr>
    </dgm:pt>
    <dgm:pt modelId="{8B454F24-A472-44C5-92EB-3AA65281CB2F}" type="pres">
      <dgm:prSet presAssocID="{42D5F08F-7B0D-4CBC-A8F7-1D884B7AA84C}" presName="sibTrans" presStyleCnt="0"/>
      <dgm:spPr/>
    </dgm:pt>
    <dgm:pt modelId="{B05847D3-F8C4-4FB8-828C-85382FD14157}" type="pres">
      <dgm:prSet presAssocID="{8D1B0772-B08F-44D8-94C5-A3C7C4C7C81C}" presName="comp" presStyleCnt="0"/>
      <dgm:spPr/>
    </dgm:pt>
    <dgm:pt modelId="{585E461C-7481-47F8-8791-8D5F010C62B9}" type="pres">
      <dgm:prSet presAssocID="{8D1B0772-B08F-44D8-94C5-A3C7C4C7C81C}" presName="rect2" presStyleLbl="node1" presStyleIdx="1" presStyleCnt="3">
        <dgm:presLayoutVars>
          <dgm:bulletEnabled val="1"/>
        </dgm:presLayoutVars>
      </dgm:prSet>
      <dgm:spPr/>
    </dgm:pt>
    <dgm:pt modelId="{DAC74230-93A9-4A5C-A7FA-DFA48E15DBDC}" type="pres">
      <dgm:prSet presAssocID="{8D1B0772-B08F-44D8-94C5-A3C7C4C7C81C}" presName="rect1" presStyleLbl="lnNode1" presStyleIdx="1" presStyleCnt="3"/>
      <dgm:spPr>
        <a:solidFill>
          <a:srgbClr val="FECC00"/>
        </a:solidFill>
      </dgm:spPr>
    </dgm:pt>
    <dgm:pt modelId="{7A07B07F-B7B5-483C-8C71-8ACBF9FE633D}" type="pres">
      <dgm:prSet presAssocID="{0F80F583-E856-4573-8C89-49590597937D}" presName="sibTrans" presStyleCnt="0"/>
      <dgm:spPr/>
    </dgm:pt>
    <dgm:pt modelId="{91D34D6F-2165-43D7-A3FE-471F69EE7C24}" type="pres">
      <dgm:prSet presAssocID="{0DB3F22D-ECE5-4EE0-9B3D-6792D771B0AE}" presName="comp" presStyleCnt="0"/>
      <dgm:spPr/>
    </dgm:pt>
    <dgm:pt modelId="{5D3B9827-44DE-4C17-8A33-A3FAAFFCBA75}" type="pres">
      <dgm:prSet presAssocID="{0DB3F22D-ECE5-4EE0-9B3D-6792D771B0AE}" presName="rect2" presStyleLbl="node1" presStyleIdx="2" presStyleCnt="3">
        <dgm:presLayoutVars>
          <dgm:bulletEnabled val="1"/>
        </dgm:presLayoutVars>
      </dgm:prSet>
      <dgm:spPr/>
    </dgm:pt>
    <dgm:pt modelId="{8C20D4C8-8C77-4D52-8E63-843EBA091F4E}" type="pres">
      <dgm:prSet presAssocID="{0DB3F22D-ECE5-4EE0-9B3D-6792D771B0AE}" presName="rect1" presStyleLbl="lnNode1" presStyleIdx="2" presStyleCnt="3"/>
      <dgm:spPr>
        <a:solidFill>
          <a:srgbClr val="FECC00"/>
        </a:solidFill>
      </dgm:spPr>
    </dgm:pt>
  </dgm:ptLst>
  <dgm:cxnLst>
    <dgm:cxn modelId="{D18FD60F-3F9F-4281-A8B0-E32EDDC1A18D}" srcId="{DB6A7597-6E62-432F-A6DC-3BA5E6CBE60B}" destId="{8D1B0772-B08F-44D8-94C5-A3C7C4C7C81C}" srcOrd="1" destOrd="0" parTransId="{7EF6AED7-D71B-4CD3-B45F-BB982FB2559E}" sibTransId="{0F80F583-E856-4573-8C89-49590597937D}"/>
    <dgm:cxn modelId="{E8022B15-6298-490A-A17E-8BBE78A12F40}" srcId="{DB6A7597-6E62-432F-A6DC-3BA5E6CBE60B}" destId="{0DB3F22D-ECE5-4EE0-9B3D-6792D771B0AE}" srcOrd="2" destOrd="0" parTransId="{A72040AB-E5F1-4A4A-BF1C-BBCBB994807A}" sibTransId="{B1DD6EA7-5C94-4240-A7BA-0103C5832046}"/>
    <dgm:cxn modelId="{19576E5D-BA16-418D-856A-8316E0D030FF}" type="presOf" srcId="{DB6A7597-6E62-432F-A6DC-3BA5E6CBE60B}" destId="{A6DB36BA-3DC8-4DC6-8A65-D2B5F4603811}" srcOrd="0" destOrd="0" presId="urn:microsoft.com/office/officeart/2008/layout/AlternatingPictureBlocks"/>
    <dgm:cxn modelId="{63052365-3D48-4269-A676-78E63E7E28A2}" type="presOf" srcId="{8C994F16-2766-48A8-A27A-48C15E1920BE}" destId="{7ED63839-B478-4D26-A489-566BA6E62A73}" srcOrd="0" destOrd="0" presId="urn:microsoft.com/office/officeart/2008/layout/AlternatingPictureBlocks"/>
    <dgm:cxn modelId="{19130879-9A2D-4132-B914-A3A9B9F047F7}" type="presOf" srcId="{0DB3F22D-ECE5-4EE0-9B3D-6792D771B0AE}" destId="{5D3B9827-44DE-4C17-8A33-A3FAAFFCBA75}" srcOrd="0" destOrd="0" presId="urn:microsoft.com/office/officeart/2008/layout/AlternatingPictureBlocks"/>
    <dgm:cxn modelId="{B5538079-6971-4F0E-9B5A-F263D2E92A7C}" srcId="{DB6A7597-6E62-432F-A6DC-3BA5E6CBE60B}" destId="{8C994F16-2766-48A8-A27A-48C15E1920BE}" srcOrd="0" destOrd="0" parTransId="{A6F1D88C-265E-44A5-B61D-7849E05FB9E6}" sibTransId="{42D5F08F-7B0D-4CBC-A8F7-1D884B7AA84C}"/>
    <dgm:cxn modelId="{BB33DCEE-9C6B-46A1-BC1A-5907F5182A71}" type="presOf" srcId="{8D1B0772-B08F-44D8-94C5-A3C7C4C7C81C}" destId="{585E461C-7481-47F8-8791-8D5F010C62B9}" srcOrd="0" destOrd="0" presId="urn:microsoft.com/office/officeart/2008/layout/AlternatingPictureBlocks"/>
    <dgm:cxn modelId="{6780FE7D-B1E7-4868-AA52-744846E7E1C3}" type="presParOf" srcId="{A6DB36BA-3DC8-4DC6-8A65-D2B5F4603811}" destId="{19EA3270-FB30-4292-9630-44B776C5D068}" srcOrd="0" destOrd="0" presId="urn:microsoft.com/office/officeart/2008/layout/AlternatingPictureBlocks"/>
    <dgm:cxn modelId="{91CC1842-EDC0-40F7-8D52-C62BC9666614}" type="presParOf" srcId="{19EA3270-FB30-4292-9630-44B776C5D068}" destId="{7ED63839-B478-4D26-A489-566BA6E62A73}" srcOrd="0" destOrd="0" presId="urn:microsoft.com/office/officeart/2008/layout/AlternatingPictureBlocks"/>
    <dgm:cxn modelId="{473682A4-6728-4F72-9E41-DAEB12B9F5EF}" type="presParOf" srcId="{19EA3270-FB30-4292-9630-44B776C5D068}" destId="{54D67057-40F4-464A-A2D1-029B8D38AED2}" srcOrd="1" destOrd="0" presId="urn:microsoft.com/office/officeart/2008/layout/AlternatingPictureBlocks"/>
    <dgm:cxn modelId="{98080323-6E2B-4633-ADE8-3541C9C57DCE}" type="presParOf" srcId="{A6DB36BA-3DC8-4DC6-8A65-D2B5F4603811}" destId="{8B454F24-A472-44C5-92EB-3AA65281CB2F}" srcOrd="1" destOrd="0" presId="urn:microsoft.com/office/officeart/2008/layout/AlternatingPictureBlocks"/>
    <dgm:cxn modelId="{B4CC4C0C-8C1F-4B59-90CC-313CB722A66B}" type="presParOf" srcId="{A6DB36BA-3DC8-4DC6-8A65-D2B5F4603811}" destId="{B05847D3-F8C4-4FB8-828C-85382FD14157}" srcOrd="2" destOrd="0" presId="urn:microsoft.com/office/officeart/2008/layout/AlternatingPictureBlocks"/>
    <dgm:cxn modelId="{A0272368-F142-48CD-AAC4-89274740209D}" type="presParOf" srcId="{B05847D3-F8C4-4FB8-828C-85382FD14157}" destId="{585E461C-7481-47F8-8791-8D5F010C62B9}" srcOrd="0" destOrd="0" presId="urn:microsoft.com/office/officeart/2008/layout/AlternatingPictureBlocks"/>
    <dgm:cxn modelId="{573854A9-BEF5-4A83-AEE7-4BBF96A2CE34}" type="presParOf" srcId="{B05847D3-F8C4-4FB8-828C-85382FD14157}" destId="{DAC74230-93A9-4A5C-A7FA-DFA48E15DBDC}" srcOrd="1" destOrd="0" presId="urn:microsoft.com/office/officeart/2008/layout/AlternatingPictureBlocks"/>
    <dgm:cxn modelId="{CDFA000F-F87A-43BA-80E3-614D46361E75}" type="presParOf" srcId="{A6DB36BA-3DC8-4DC6-8A65-D2B5F4603811}" destId="{7A07B07F-B7B5-483C-8C71-8ACBF9FE633D}" srcOrd="3" destOrd="0" presId="urn:microsoft.com/office/officeart/2008/layout/AlternatingPictureBlocks"/>
    <dgm:cxn modelId="{62B82CA7-447C-4DE4-8887-A7A3F589C610}" type="presParOf" srcId="{A6DB36BA-3DC8-4DC6-8A65-D2B5F4603811}" destId="{91D34D6F-2165-43D7-A3FE-471F69EE7C24}" srcOrd="4" destOrd="0" presId="urn:microsoft.com/office/officeart/2008/layout/AlternatingPictureBlocks"/>
    <dgm:cxn modelId="{DBFB98CA-2177-4275-BECE-BF63EC5A6850}" type="presParOf" srcId="{91D34D6F-2165-43D7-A3FE-471F69EE7C24}" destId="{5D3B9827-44DE-4C17-8A33-A3FAAFFCBA75}" srcOrd="0" destOrd="0" presId="urn:microsoft.com/office/officeart/2008/layout/AlternatingPictureBlocks"/>
    <dgm:cxn modelId="{9428942F-828A-48EB-A2E3-2C9482A683F7}" type="presParOf" srcId="{91D34D6F-2165-43D7-A3FE-471F69EE7C24}" destId="{8C20D4C8-8C77-4D52-8E63-843EBA091F4E}" srcOrd="1" destOrd="0" presId="urn:microsoft.com/office/officeart/2008/layout/AlternatingPictureBlocks"/>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63839-B478-4D26-A489-566BA6E62A73}">
      <dsp:nvSpPr>
        <dsp:cNvPr id="0" name=""/>
        <dsp:cNvSpPr/>
      </dsp:nvSpPr>
      <dsp:spPr>
        <a:xfrm>
          <a:off x="1308328" y="858"/>
          <a:ext cx="2101324" cy="950395"/>
        </a:xfrm>
        <a:prstGeom prst="rect">
          <a:avLst/>
        </a:prstGeom>
        <a:solidFill>
          <a:srgbClr val="FE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Samen doen</a:t>
          </a:r>
        </a:p>
      </dsp:txBody>
      <dsp:txXfrm>
        <a:off x="1308328" y="858"/>
        <a:ext cx="2101324" cy="950395"/>
      </dsp:txXfrm>
    </dsp:sp>
    <dsp:sp modelId="{54D67057-40F4-464A-A2D1-029B8D38AED2}">
      <dsp:nvSpPr>
        <dsp:cNvPr id="0" name=""/>
        <dsp:cNvSpPr/>
      </dsp:nvSpPr>
      <dsp:spPr>
        <a:xfrm>
          <a:off x="273347" y="858"/>
          <a:ext cx="940891" cy="950395"/>
        </a:xfrm>
        <a:prstGeom prst="rect">
          <a:avLst/>
        </a:prstGeom>
        <a:solidFill>
          <a:srgbClr val="FE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E461C-7481-47F8-8791-8D5F010C62B9}">
      <dsp:nvSpPr>
        <dsp:cNvPr id="0" name=""/>
        <dsp:cNvSpPr/>
      </dsp:nvSpPr>
      <dsp:spPr>
        <a:xfrm>
          <a:off x="273347" y="1108068"/>
          <a:ext cx="2101324" cy="950395"/>
        </a:xfrm>
        <a:prstGeom prst="rect">
          <a:avLst/>
        </a:prstGeom>
        <a:solidFill>
          <a:srgbClr val="FE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Leren en ontwikkelen</a:t>
          </a:r>
        </a:p>
      </dsp:txBody>
      <dsp:txXfrm>
        <a:off x="273347" y="1108068"/>
        <a:ext cx="2101324" cy="950395"/>
      </dsp:txXfrm>
    </dsp:sp>
    <dsp:sp modelId="{DAC74230-93A9-4A5C-A7FA-DFA48E15DBDC}">
      <dsp:nvSpPr>
        <dsp:cNvPr id="0" name=""/>
        <dsp:cNvSpPr/>
      </dsp:nvSpPr>
      <dsp:spPr>
        <a:xfrm>
          <a:off x="2468760" y="1108068"/>
          <a:ext cx="940891" cy="950395"/>
        </a:xfrm>
        <a:prstGeom prst="rect">
          <a:avLst/>
        </a:prstGeom>
        <a:solidFill>
          <a:srgbClr val="FE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B9827-44DE-4C17-8A33-A3FAAFFCBA75}">
      <dsp:nvSpPr>
        <dsp:cNvPr id="0" name=""/>
        <dsp:cNvSpPr/>
      </dsp:nvSpPr>
      <dsp:spPr>
        <a:xfrm>
          <a:off x="1308328" y="2215279"/>
          <a:ext cx="2101324" cy="950395"/>
        </a:xfrm>
        <a:prstGeom prst="rect">
          <a:avLst/>
        </a:prstGeom>
        <a:solidFill>
          <a:srgbClr val="FE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dirty="0"/>
            <a:t>Gezonde werkomgeving</a:t>
          </a:r>
        </a:p>
      </dsp:txBody>
      <dsp:txXfrm>
        <a:off x="1308328" y="2215279"/>
        <a:ext cx="2101324" cy="950395"/>
      </dsp:txXfrm>
    </dsp:sp>
    <dsp:sp modelId="{8C20D4C8-8C77-4D52-8E63-843EBA091F4E}">
      <dsp:nvSpPr>
        <dsp:cNvPr id="0" name=""/>
        <dsp:cNvSpPr/>
      </dsp:nvSpPr>
      <dsp:spPr>
        <a:xfrm>
          <a:off x="273347" y="2215279"/>
          <a:ext cx="940891" cy="950395"/>
        </a:xfrm>
        <a:prstGeom prst="rect">
          <a:avLst/>
        </a:prstGeom>
        <a:solidFill>
          <a:srgbClr val="FE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FF59E-DA44-46EE-BAE0-CDF28FAF25A6}" type="datetimeFigureOut">
              <a:rPr lang="en-GB" smtClean="0"/>
              <a:t>26/08/2024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D0C17-6B1C-4438-B0FE-F985D3B71B00}" type="slidenum">
              <a:rPr lang="en-GB" smtClean="0"/>
              <a:t>‹#›</a:t>
            </a:fld>
            <a:endParaRPr lang="en-GB"/>
          </a:p>
        </p:txBody>
      </p:sp>
    </p:spTree>
    <p:extLst>
      <p:ext uri="{BB962C8B-B14F-4D97-AF65-F5344CB8AC3E}">
        <p14:creationId xmlns:p14="http://schemas.microsoft.com/office/powerpoint/2010/main" val="166554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solidFill>
                <a:srgbClr val="7030A0"/>
              </a:solidFill>
            </a:endParaRP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1</a:t>
            </a:fld>
            <a:endParaRPr lang="en-GB"/>
          </a:p>
        </p:txBody>
      </p:sp>
    </p:spTree>
    <p:extLst>
      <p:ext uri="{BB962C8B-B14F-4D97-AF65-F5344CB8AC3E}">
        <p14:creationId xmlns:p14="http://schemas.microsoft.com/office/powerpoint/2010/main" val="4142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10</a:t>
            </a:fld>
            <a:endParaRPr lang="en-GB"/>
          </a:p>
        </p:txBody>
      </p:sp>
    </p:spTree>
    <p:extLst>
      <p:ext uri="{BB962C8B-B14F-4D97-AF65-F5344CB8AC3E}">
        <p14:creationId xmlns:p14="http://schemas.microsoft.com/office/powerpoint/2010/main" val="113871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Wat is de aanpak:</a:t>
            </a:r>
          </a:p>
          <a:p>
            <a:pPr marL="171450" indent="-171450">
              <a:buFont typeface="Arial" panose="020B0604020202020204" pitchFamily="34" charset="0"/>
              <a:buChar char="•"/>
            </a:pPr>
            <a:r>
              <a:rPr lang="nl-NL" dirty="0"/>
              <a:t>Onder begeleiding van procesbegeleider op zoek naar oplossingen voor knelpunten op het werk</a:t>
            </a:r>
          </a:p>
          <a:p>
            <a:pPr marL="171450" indent="-171450">
              <a:buFont typeface="Arial" panose="020B0604020202020204" pitchFamily="34" charset="0"/>
              <a:buChar char="•"/>
            </a:pPr>
            <a:r>
              <a:rPr lang="nl-NL" dirty="0"/>
              <a:t>Aanpak met vastgelegde proces stappen</a:t>
            </a:r>
          </a:p>
          <a:p>
            <a:pPr marL="171450" indent="-171450">
              <a:buFont typeface="Arial" panose="020B0604020202020204" pitchFamily="34" charset="0"/>
              <a:buChar char="•"/>
            </a:pPr>
            <a:r>
              <a:rPr lang="nl-NL" dirty="0"/>
              <a:t>Ontstaan uit gesprekken met medewerkers, waaruit de</a:t>
            </a:r>
            <a:r>
              <a:rPr lang="nl-NL" baseline="0" dirty="0"/>
              <a:t> thema’s samen doen, leren en ontwikkelen en gezonde werkomgeving naar voren kwamen.</a:t>
            </a:r>
            <a:endParaRPr lang="nl-NL" dirty="0"/>
          </a:p>
          <a:p>
            <a:pPr marL="0" indent="0">
              <a:buFont typeface="Arial" panose="020B0604020202020204" pitchFamily="34" charset="0"/>
              <a:buNone/>
            </a:pPr>
            <a:endParaRPr lang="nl-NL" dirty="0"/>
          </a:p>
          <a:p>
            <a:pPr marL="0" indent="0">
              <a:buFont typeface="Arial" panose="020B0604020202020204" pitchFamily="34" charset="0"/>
              <a:buNone/>
            </a:pPr>
            <a:r>
              <a:rPr lang="nl-NL" b="1" dirty="0"/>
              <a:t>Voordelen: </a:t>
            </a:r>
          </a:p>
          <a:p>
            <a:pPr marL="171450" indent="-171450">
              <a:buFont typeface="Arial" panose="020B0604020202020204" pitchFamily="34" charset="0"/>
              <a:buChar char="•"/>
            </a:pPr>
            <a:r>
              <a:rPr lang="nl-NL" dirty="0"/>
              <a:t>Vermindert</a:t>
            </a:r>
            <a:r>
              <a:rPr lang="nl-NL" baseline="0" dirty="0"/>
              <a:t> weerstand</a:t>
            </a:r>
          </a:p>
          <a:p>
            <a:pPr marL="171450" indent="-171450">
              <a:buFont typeface="Arial" panose="020B0604020202020204" pitchFamily="34" charset="0"/>
              <a:buChar char="•"/>
            </a:pPr>
            <a:r>
              <a:rPr lang="nl-NL" dirty="0"/>
              <a:t>Oplossingen passen bij het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solidFill>
                  <a:srgbClr val="103467"/>
                </a:solidFill>
              </a:rPr>
              <a:t>Een</a:t>
            </a:r>
            <a:r>
              <a:rPr lang="en-GB" dirty="0">
                <a:solidFill>
                  <a:srgbClr val="103467"/>
                </a:solidFill>
              </a:rPr>
              <a:t> </a:t>
            </a:r>
            <a:r>
              <a:rPr lang="en-GB" dirty="0" err="1">
                <a:solidFill>
                  <a:srgbClr val="103467"/>
                </a:solidFill>
              </a:rPr>
              <a:t>grote</a:t>
            </a:r>
            <a:r>
              <a:rPr lang="en-GB" dirty="0">
                <a:solidFill>
                  <a:srgbClr val="103467"/>
                </a:solidFill>
              </a:rPr>
              <a:t>(re) </a:t>
            </a:r>
            <a:r>
              <a:rPr lang="en-GB" dirty="0" err="1">
                <a:solidFill>
                  <a:srgbClr val="103467"/>
                </a:solidFill>
              </a:rPr>
              <a:t>kans</a:t>
            </a:r>
            <a:r>
              <a:rPr lang="en-GB" dirty="0">
                <a:solidFill>
                  <a:srgbClr val="103467"/>
                </a:solidFill>
              </a:rPr>
              <a:t> van </a:t>
            </a:r>
            <a:r>
              <a:rPr lang="en-GB" dirty="0" err="1">
                <a:solidFill>
                  <a:srgbClr val="103467"/>
                </a:solidFill>
              </a:rPr>
              <a:t>slagen</a:t>
            </a:r>
            <a:r>
              <a:rPr lang="en-GB" dirty="0">
                <a:solidFill>
                  <a:srgbClr val="103467"/>
                </a:solidFill>
              </a:rPr>
              <a:t> door het concrete </a:t>
            </a:r>
            <a:r>
              <a:rPr lang="en-GB" dirty="0" err="1">
                <a:solidFill>
                  <a:srgbClr val="103467"/>
                </a:solidFill>
              </a:rPr>
              <a:t>actieplan</a:t>
            </a:r>
            <a:r>
              <a:rPr lang="en-GB" dirty="0">
                <a:solidFill>
                  <a:srgbClr val="103467"/>
                </a:solidFill>
              </a:rPr>
              <a:t>!</a:t>
            </a:r>
            <a:endParaRPr lang="nl-NL"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b="1" dirty="0"/>
              <a:t>Voorwaarden: </a:t>
            </a:r>
          </a:p>
          <a:p>
            <a:pPr marL="171450" indent="-171450">
              <a:buFont typeface="Arial" panose="020B0604020202020204" pitchFamily="34" charset="0"/>
              <a:buChar char="•"/>
            </a:pPr>
            <a:r>
              <a:rPr lang="nl-NL" dirty="0"/>
              <a:t>Gelijkwaardigheid in het gesprek</a:t>
            </a:r>
          </a:p>
          <a:p>
            <a:pPr marL="171450" indent="-171450">
              <a:buFont typeface="Arial" panose="020B0604020202020204" pitchFamily="34" charset="0"/>
              <a:buChar char="•"/>
            </a:pPr>
            <a:r>
              <a:rPr lang="nl-NL" dirty="0"/>
              <a:t>Actieve inbreng van alle deelnemers</a:t>
            </a:r>
            <a:endParaRPr lang="en-GB" dirty="0"/>
          </a:p>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11</a:t>
            </a:fld>
            <a:endParaRPr lang="en-GB"/>
          </a:p>
        </p:txBody>
      </p:sp>
    </p:spTree>
    <p:extLst>
      <p:ext uri="{BB962C8B-B14F-4D97-AF65-F5344CB8AC3E}">
        <p14:creationId xmlns:p14="http://schemas.microsoft.com/office/powerpoint/2010/main" val="403510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12</a:t>
            </a:fld>
            <a:endParaRPr lang="en-GB"/>
          </a:p>
        </p:txBody>
      </p:sp>
    </p:spTree>
    <p:extLst>
      <p:ext uri="{BB962C8B-B14F-4D97-AF65-F5344CB8AC3E}">
        <p14:creationId xmlns:p14="http://schemas.microsoft.com/office/powerpoint/2010/main" val="203924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Het samen doen</a:t>
            </a:r>
          </a:p>
          <a:p>
            <a:r>
              <a:rPr lang="nl-NL" dirty="0"/>
              <a:t>Bv; samenwerken binnen het team, maar ook tussen teams om dat gevoel van samenhorigheid te hebben/houden. </a:t>
            </a:r>
          </a:p>
          <a:p>
            <a:endParaRPr lang="nl-NL" dirty="0"/>
          </a:p>
          <a:p>
            <a:r>
              <a:rPr lang="nl-NL" sz="1200" kern="1200" dirty="0">
                <a:solidFill>
                  <a:schemeClr val="tx1"/>
                </a:solidFill>
                <a:effectLst/>
                <a:latin typeface="+mn-lt"/>
                <a:ea typeface="+mn-ea"/>
                <a:cs typeface="+mn-cs"/>
              </a:rPr>
              <a:t>Vraag goed door:</a:t>
            </a:r>
          </a:p>
          <a:p>
            <a:pPr marL="171450" indent="-171450">
              <a:buFontTx/>
              <a:buChar char="-"/>
            </a:pPr>
            <a:r>
              <a:rPr lang="nl-NL" sz="1200" kern="1200" dirty="0">
                <a:solidFill>
                  <a:schemeClr val="tx1"/>
                </a:solidFill>
                <a:effectLst/>
                <a:latin typeface="+mn-lt"/>
                <a:ea typeface="+mn-ea"/>
                <a:cs typeface="+mn-cs"/>
              </a:rPr>
              <a:t>Hoe vaak komt het knelpunt voor (dagelijks/wekelijks)</a:t>
            </a:r>
          </a:p>
          <a:p>
            <a:pPr marL="171450" indent="-171450">
              <a:buFontTx/>
              <a:buChar char="-"/>
            </a:pPr>
            <a:r>
              <a:rPr lang="nl-NL" sz="1200" kern="1200" dirty="0">
                <a:solidFill>
                  <a:schemeClr val="tx1"/>
                </a:solidFill>
                <a:effectLst/>
                <a:latin typeface="+mn-lt"/>
                <a:ea typeface="+mn-ea"/>
                <a:cs typeface="+mn-cs"/>
              </a:rPr>
              <a:t>Op welk moment (bij de overdracht,</a:t>
            </a:r>
            <a:r>
              <a:rPr lang="nl-NL" sz="1200" kern="1200" baseline="0" dirty="0">
                <a:solidFill>
                  <a:schemeClr val="tx1"/>
                </a:solidFill>
                <a:effectLst/>
                <a:latin typeface="+mn-lt"/>
                <a:ea typeface="+mn-ea"/>
                <a:cs typeface="+mn-cs"/>
              </a:rPr>
              <a:t> ‘s ochtends etc.)</a:t>
            </a:r>
          </a:p>
          <a:p>
            <a:pPr marL="171450" indent="-171450">
              <a:buFontTx/>
              <a:buChar char="-"/>
            </a:pPr>
            <a:r>
              <a:rPr lang="nl-NL" sz="1200" kern="1200" baseline="0" dirty="0">
                <a:solidFill>
                  <a:schemeClr val="tx1"/>
                </a:solidFill>
                <a:effectLst/>
                <a:latin typeface="+mn-lt"/>
                <a:ea typeface="+mn-ea"/>
                <a:cs typeface="+mn-cs"/>
              </a:rPr>
              <a:t>Hoeveel last hebben jullie ervan?</a:t>
            </a:r>
          </a:p>
          <a:p>
            <a:pPr marL="171450" indent="-171450">
              <a:buFontTx/>
              <a:buChar char="-"/>
            </a:pPr>
            <a:r>
              <a:rPr lang="nl-NL" sz="1200" kern="1200" baseline="0" dirty="0">
                <a:solidFill>
                  <a:schemeClr val="tx1"/>
                </a:solidFill>
                <a:effectLst/>
                <a:latin typeface="+mn-lt"/>
                <a:ea typeface="+mn-ea"/>
                <a:cs typeface="+mn-cs"/>
              </a:rPr>
              <a:t>Ligt het binnen de beïnvloedingsfeer?</a:t>
            </a:r>
          </a:p>
          <a:p>
            <a:pPr marL="171450" indent="-171450">
              <a:buFontTx/>
              <a:buChar char="-"/>
            </a:pPr>
            <a:r>
              <a:rPr lang="nl-NL" sz="1200" kern="1200" dirty="0">
                <a:solidFill>
                  <a:schemeClr val="tx1"/>
                </a:solidFill>
                <a:effectLst/>
                <a:latin typeface="+mn-lt"/>
                <a:ea typeface="+mn-ea"/>
                <a:cs typeface="+mn-cs"/>
              </a:rPr>
              <a:t>Maak het helder en specifiek. </a:t>
            </a: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13</a:t>
            </a:fld>
            <a:endParaRPr lang="en-GB"/>
          </a:p>
        </p:txBody>
      </p:sp>
    </p:spTree>
    <p:extLst>
      <p:ext uri="{BB962C8B-B14F-4D97-AF65-F5344CB8AC3E}">
        <p14:creationId xmlns:p14="http://schemas.microsoft.com/office/powerpoint/2010/main" val="230105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Blijven leren en ontwikkelen</a:t>
            </a:r>
          </a:p>
          <a:p>
            <a:r>
              <a:rPr lang="nl-NL" dirty="0"/>
              <a:t>Bv; willen doorgroeien in functie of meer leren over ziektebeelden </a:t>
            </a:r>
          </a:p>
          <a:p>
            <a:endParaRPr lang="nl-NL" dirty="0"/>
          </a:p>
          <a:p>
            <a:r>
              <a:rPr lang="nl-NL" i="1" dirty="0"/>
              <a:t>Benadrukken</a:t>
            </a:r>
            <a:r>
              <a:rPr lang="nl-NL" i="1" baseline="0" dirty="0"/>
              <a:t> tijdens train-de-trainer:</a:t>
            </a:r>
            <a:endParaRPr lang="en-GB"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Bij</a:t>
            </a:r>
            <a:r>
              <a:rPr lang="en-GB" baseline="0" dirty="0"/>
              <a:t> </a:t>
            </a:r>
            <a:r>
              <a:rPr lang="en-GB" baseline="0" dirty="0" err="1"/>
              <a:t>waar</a:t>
            </a:r>
            <a:r>
              <a:rPr lang="en-GB" baseline="0" dirty="0"/>
              <a:t> “</a:t>
            </a:r>
            <a:r>
              <a:rPr lang="en-GB" baseline="0" dirty="0" err="1"/>
              <a:t>denk</a:t>
            </a:r>
            <a:r>
              <a:rPr lang="en-GB" baseline="0" dirty="0"/>
              <a:t> je </a:t>
            </a:r>
            <a:r>
              <a:rPr lang="en-GB" baseline="0" dirty="0" err="1"/>
              <a:t>aan</a:t>
            </a:r>
            <a:r>
              <a:rPr lang="en-GB" baseline="0" dirty="0"/>
              <a:t> </a:t>
            </a:r>
            <a:r>
              <a:rPr lang="en-GB" baseline="0" dirty="0" err="1"/>
              <a:t>staan</a:t>
            </a:r>
            <a:r>
              <a:rPr lang="en-GB" baseline="0" dirty="0"/>
              <a:t>” </a:t>
            </a:r>
            <a:r>
              <a:rPr lang="en-GB" baseline="0" dirty="0" err="1"/>
              <a:t>eigenlijk</a:t>
            </a:r>
            <a:r>
              <a:rPr lang="en-GB" baseline="0" dirty="0"/>
              <a:t> al </a:t>
            </a:r>
            <a:r>
              <a:rPr lang="en-GB" baseline="0" dirty="0" err="1"/>
              <a:t>oplossingen</a:t>
            </a:r>
            <a:r>
              <a:rPr lang="en-GB" baseline="0" dirty="0"/>
              <a:t>, maar het is de </a:t>
            </a:r>
            <a:r>
              <a:rPr lang="en-GB" baseline="0" dirty="0" err="1"/>
              <a:t>kunst</a:t>
            </a:r>
            <a:r>
              <a:rPr lang="en-GB" baseline="0" dirty="0"/>
              <a:t> om die </a:t>
            </a:r>
            <a:r>
              <a:rPr lang="en-GB" baseline="0" dirty="0" err="1"/>
              <a:t>hier</a:t>
            </a:r>
            <a:r>
              <a:rPr lang="en-GB" baseline="0" dirty="0"/>
              <a:t> nog even </a:t>
            </a:r>
            <a:r>
              <a:rPr lang="en-GB" baseline="0" dirty="0" err="1"/>
              <a:t>helemaal</a:t>
            </a:r>
            <a:r>
              <a:rPr lang="en-GB" baseline="0" dirty="0"/>
              <a:t> </a:t>
            </a:r>
            <a:r>
              <a:rPr lang="en-GB" baseline="0" dirty="0" err="1"/>
              <a:t>buiten</a:t>
            </a:r>
            <a:r>
              <a:rPr lang="en-GB" baseline="0" dirty="0"/>
              <a:t> </a:t>
            </a:r>
            <a:r>
              <a:rPr lang="en-GB" baseline="0" dirty="0" err="1"/>
              <a:t>beschouwing</a:t>
            </a:r>
            <a:r>
              <a:rPr lang="en-GB" baseline="0" dirty="0"/>
              <a:t> te </a:t>
            </a:r>
            <a:r>
              <a:rPr lang="en-GB" baseline="0" dirty="0" err="1"/>
              <a:t>laten</a:t>
            </a:r>
            <a:r>
              <a:rPr lang="en-GB" baseline="0" dirty="0"/>
              <a:t>, </a:t>
            </a:r>
            <a:r>
              <a:rPr lang="en-GB" baseline="0" dirty="0" err="1"/>
              <a:t>anders</a:t>
            </a:r>
            <a:r>
              <a:rPr lang="en-GB" baseline="0" dirty="0"/>
              <a:t> </a:t>
            </a:r>
            <a:r>
              <a:rPr lang="en-GB" baseline="0" dirty="0" err="1"/>
              <a:t>ga</a:t>
            </a:r>
            <a:r>
              <a:rPr lang="en-GB" baseline="0" dirty="0"/>
              <a:t> je te </a:t>
            </a:r>
            <a:r>
              <a:rPr lang="en-GB" baseline="0" dirty="0" err="1"/>
              <a:t>snel</a:t>
            </a:r>
            <a:r>
              <a:rPr lang="en-GB" baseline="0" dirty="0"/>
              <a:t> en </a:t>
            </a:r>
            <a:r>
              <a:rPr lang="en-GB" baseline="0" dirty="0" err="1"/>
              <a:t>sla</a:t>
            </a:r>
            <a:r>
              <a:rPr lang="en-GB" baseline="0" dirty="0"/>
              <a:t> je </a:t>
            </a:r>
            <a:r>
              <a:rPr lang="en-GB" baseline="0" dirty="0" err="1"/>
              <a:t>mogelijke</a:t>
            </a:r>
            <a:r>
              <a:rPr lang="en-GB" baseline="0" dirty="0"/>
              <a:t> </a:t>
            </a:r>
            <a:r>
              <a:rPr lang="en-GB" baseline="0" dirty="0" err="1"/>
              <a:t>oplossingen</a:t>
            </a:r>
            <a:r>
              <a:rPr lang="en-GB" baseline="0" dirty="0"/>
              <a:t>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Het is de </a:t>
            </a:r>
            <a:r>
              <a:rPr lang="en-GB" baseline="0" dirty="0" err="1"/>
              <a:t>uitdaging</a:t>
            </a:r>
            <a:r>
              <a:rPr lang="en-GB" baseline="0" dirty="0"/>
              <a:t> om </a:t>
            </a:r>
            <a:r>
              <a:rPr lang="en-GB" baseline="0" dirty="0" err="1"/>
              <a:t>hier</a:t>
            </a:r>
            <a:r>
              <a:rPr lang="en-GB" baseline="0" dirty="0"/>
              <a:t> over </a:t>
            </a:r>
            <a:r>
              <a:rPr lang="en-GB" baseline="0" dirty="0" err="1"/>
              <a:t>knelpunten</a:t>
            </a:r>
            <a:r>
              <a:rPr lang="en-GB" baseline="0" dirty="0"/>
              <a:t> </a:t>
            </a:r>
            <a:r>
              <a:rPr lang="en-GB" baseline="0" dirty="0" err="1"/>
              <a:t>na</a:t>
            </a:r>
            <a:r>
              <a:rPr lang="en-GB" baseline="0" dirty="0"/>
              <a:t> te </a:t>
            </a:r>
            <a:r>
              <a:rPr lang="en-GB" baseline="0" dirty="0" err="1"/>
              <a:t>denken</a:t>
            </a:r>
            <a:r>
              <a:rPr lang="en-GB" baseline="0" dirty="0"/>
              <a:t>, “</a:t>
            </a:r>
            <a:r>
              <a:rPr lang="en-GB" baseline="0" dirty="0" err="1"/>
              <a:t>durven</a:t>
            </a:r>
            <a:r>
              <a:rPr lang="en-GB" baseline="0" dirty="0"/>
              <a:t> </a:t>
            </a:r>
            <a:r>
              <a:rPr lang="en-GB" baseline="0" dirty="0" err="1"/>
              <a:t>zeggen</a:t>
            </a:r>
            <a:r>
              <a:rPr lang="en-GB" baseline="0" dirty="0"/>
              <a:t> wat je </a:t>
            </a:r>
            <a:r>
              <a:rPr lang="en-GB" baseline="0" dirty="0" err="1"/>
              <a:t>denkt</a:t>
            </a:r>
            <a:r>
              <a:rPr lang="en-GB" baseline="0" dirty="0"/>
              <a:t>” is </a:t>
            </a:r>
            <a:r>
              <a:rPr lang="en-GB" baseline="0" dirty="0" err="1"/>
              <a:t>geen</a:t>
            </a:r>
            <a:r>
              <a:rPr lang="en-GB" baseline="0" dirty="0"/>
              <a:t> </a:t>
            </a:r>
            <a:r>
              <a:rPr lang="en-GB" baseline="0" dirty="0" err="1"/>
              <a:t>knelpunt</a:t>
            </a:r>
            <a:r>
              <a:rPr lang="en-GB" baseline="0" dirty="0"/>
              <a:t>. </a:t>
            </a:r>
            <a:r>
              <a:rPr lang="en-GB" baseline="0" dirty="0" err="1"/>
              <a:t>Als</a:t>
            </a:r>
            <a:r>
              <a:rPr lang="en-GB" baseline="0" dirty="0"/>
              <a:t> </a:t>
            </a:r>
            <a:r>
              <a:rPr lang="en-GB" baseline="0" dirty="0" err="1"/>
              <a:t>mensen</a:t>
            </a:r>
            <a:r>
              <a:rPr lang="en-GB" baseline="0" dirty="0"/>
              <a:t> </a:t>
            </a:r>
            <a:r>
              <a:rPr lang="en-GB" baseline="0" dirty="0" err="1"/>
              <a:t>dat</a:t>
            </a:r>
            <a:r>
              <a:rPr lang="en-GB" baseline="0" dirty="0"/>
              <a:t> </a:t>
            </a:r>
            <a:r>
              <a:rPr lang="en-GB" baseline="0" dirty="0" err="1"/>
              <a:t>niet</a:t>
            </a:r>
            <a:r>
              <a:rPr lang="en-GB" baseline="0" dirty="0"/>
              <a:t> </a:t>
            </a:r>
            <a:r>
              <a:rPr lang="en-GB" baseline="0" dirty="0" err="1"/>
              <a:t>durven</a:t>
            </a:r>
            <a:r>
              <a:rPr lang="en-GB" baseline="0" dirty="0"/>
              <a:t> </a:t>
            </a:r>
            <a:r>
              <a:rPr lang="en-GB" baseline="0" dirty="0" err="1"/>
              <a:t>wel</a:t>
            </a:r>
            <a:r>
              <a:rPr lang="en-GB" baseline="0" dirty="0"/>
              <a:t>. </a:t>
            </a:r>
          </a:p>
          <a:p>
            <a:endParaRPr lang="en-GB" baseline="0" dirty="0"/>
          </a:p>
          <a:p>
            <a:r>
              <a:rPr lang="en-GB" baseline="0" dirty="0" err="1"/>
              <a:t>Knelpunt</a:t>
            </a:r>
            <a:r>
              <a:rPr lang="en-GB" baseline="0" dirty="0"/>
              <a:t> is </a:t>
            </a:r>
            <a:r>
              <a:rPr lang="en-GB" baseline="0" dirty="0" err="1"/>
              <a:t>wellicht</a:t>
            </a:r>
            <a:r>
              <a:rPr lang="en-GB" baseline="0" dirty="0"/>
              <a:t>: </a:t>
            </a:r>
            <a:r>
              <a:rPr lang="en-GB" baseline="0" dirty="0" err="1"/>
              <a:t>er</a:t>
            </a:r>
            <a:r>
              <a:rPr lang="en-GB" baseline="0" dirty="0"/>
              <a:t> is </a:t>
            </a:r>
            <a:r>
              <a:rPr lang="en-GB" baseline="0" dirty="0" err="1"/>
              <a:t>soms</a:t>
            </a:r>
            <a:r>
              <a:rPr lang="en-GB" baseline="0" dirty="0"/>
              <a:t> te </a:t>
            </a:r>
            <a:r>
              <a:rPr lang="en-GB" baseline="0" dirty="0" err="1"/>
              <a:t>weinig</a:t>
            </a:r>
            <a:r>
              <a:rPr lang="en-GB" baseline="0" dirty="0"/>
              <a:t> </a:t>
            </a:r>
            <a:r>
              <a:rPr lang="en-GB" baseline="0" dirty="0" err="1"/>
              <a:t>kennis</a:t>
            </a:r>
            <a:r>
              <a:rPr lang="en-GB" baseline="0" dirty="0"/>
              <a:t> over </a:t>
            </a:r>
            <a:r>
              <a:rPr lang="en-GB" baseline="0" dirty="0" err="1"/>
              <a:t>medische</a:t>
            </a:r>
            <a:r>
              <a:rPr lang="en-GB" baseline="0" dirty="0"/>
              <a:t> </a:t>
            </a:r>
            <a:r>
              <a:rPr lang="en-GB" baseline="0" dirty="0" err="1"/>
              <a:t>handelingen</a:t>
            </a:r>
            <a:r>
              <a:rPr lang="en-GB" baseline="0" dirty="0"/>
              <a:t> in het team </a:t>
            </a:r>
            <a:r>
              <a:rPr lang="en-GB" baseline="0" dirty="0" err="1"/>
              <a:t>aanwezig</a:t>
            </a:r>
            <a:r>
              <a:rPr lang="en-GB" baseline="0" dirty="0"/>
              <a:t>/ te </a:t>
            </a:r>
            <a:r>
              <a:rPr lang="en-GB" baseline="0" dirty="0" err="1"/>
              <a:t>weinig</a:t>
            </a:r>
            <a:r>
              <a:rPr lang="en-GB" baseline="0" dirty="0"/>
              <a:t> </a:t>
            </a:r>
            <a:r>
              <a:rPr lang="en-GB" baseline="0" dirty="0" err="1"/>
              <a:t>mensen</a:t>
            </a:r>
            <a:r>
              <a:rPr lang="en-GB" baseline="0" dirty="0"/>
              <a:t> die </a:t>
            </a:r>
            <a:r>
              <a:rPr lang="en-GB" baseline="0" dirty="0" err="1"/>
              <a:t>dit</a:t>
            </a:r>
            <a:r>
              <a:rPr lang="en-GB" baseline="0" dirty="0"/>
              <a:t> </a:t>
            </a:r>
            <a:r>
              <a:rPr lang="en-GB" baseline="0" dirty="0" err="1"/>
              <a:t>beheersen</a:t>
            </a:r>
            <a:endParaRPr lang="en-GB" baseline="0"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14</a:t>
            </a:fld>
            <a:endParaRPr lang="en-GB"/>
          </a:p>
        </p:txBody>
      </p:sp>
    </p:spTree>
    <p:extLst>
      <p:ext uri="{BB962C8B-B14F-4D97-AF65-F5344CB8AC3E}">
        <p14:creationId xmlns:p14="http://schemas.microsoft.com/office/powerpoint/2010/main" val="3238047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Blijven leren en ontwikkelen</a:t>
            </a:r>
          </a:p>
          <a:p>
            <a:r>
              <a:rPr lang="nl-NL" dirty="0"/>
              <a:t>Bv; willen doorgroeien in functie of meer leren over ziektebeelden </a:t>
            </a: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15</a:t>
            </a:fld>
            <a:endParaRPr lang="en-GB"/>
          </a:p>
        </p:txBody>
      </p:sp>
    </p:spTree>
    <p:extLst>
      <p:ext uri="{BB962C8B-B14F-4D97-AF65-F5344CB8AC3E}">
        <p14:creationId xmlns:p14="http://schemas.microsoft.com/office/powerpoint/2010/main" val="2676520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Gezonde werkomgeving</a:t>
            </a:r>
          </a:p>
          <a:p>
            <a:r>
              <a:rPr lang="nl-NL" dirty="0"/>
              <a:t>Bv; alles wat er in er in de werkomgeving voor zorgt dat jij prettig kunt werken; bijvoorbeeld; duidelijkheid over taken/rollen, rooster die past bij een gezonde werk-privé balans.</a:t>
            </a:r>
          </a:p>
          <a:p>
            <a:r>
              <a:rPr lang="nl-NL" dirty="0"/>
              <a:t>(materiaal, relaties, structuren</a:t>
            </a:r>
            <a:r>
              <a:rPr lang="nl-NL" baseline="0" dirty="0"/>
              <a:t> etc.)</a:t>
            </a:r>
          </a:p>
          <a:p>
            <a:endParaRPr lang="nl-NL" baseline="0" dirty="0"/>
          </a:p>
          <a:p>
            <a:r>
              <a:rPr lang="nl-NL" baseline="0" dirty="0"/>
              <a:t>Denk aan:</a:t>
            </a:r>
          </a:p>
          <a:p>
            <a:pPr marL="171450" indent="-171450">
              <a:buFont typeface="Arial" panose="020B0604020202020204" pitchFamily="34" charset="0"/>
              <a:buChar char="•"/>
            </a:pPr>
            <a:r>
              <a:rPr lang="nl-NL" dirty="0"/>
              <a:t>Arbeidsinhoud: het soort van taken, beslisruimte, duidelijkheid in taken en</a:t>
            </a:r>
            <a:r>
              <a:rPr lang="nl-NL" baseline="0" dirty="0"/>
              <a:t> rollen.</a:t>
            </a:r>
          </a:p>
          <a:p>
            <a:pPr marL="171450" indent="-171450">
              <a:buFont typeface="Arial" panose="020B0604020202020204" pitchFamily="34" charset="0"/>
              <a:buChar char="•"/>
            </a:pPr>
            <a:r>
              <a:rPr lang="nl-NL" dirty="0"/>
              <a:t>Arbeidsomstandigheden: de lichamelijke belasting, de mate van veiligheid en bescherming,</a:t>
            </a:r>
            <a:r>
              <a:rPr lang="nl-NL" baseline="0" dirty="0"/>
              <a:t> materiaal</a:t>
            </a:r>
            <a:r>
              <a:rPr lang="nl-NL" dirty="0"/>
              <a:t>.</a:t>
            </a:r>
          </a:p>
          <a:p>
            <a:pPr marL="171450" indent="-171450">
              <a:buFont typeface="Arial" panose="020B0604020202020204" pitchFamily="34" charset="0"/>
              <a:buChar char="•"/>
            </a:pPr>
            <a:r>
              <a:rPr lang="nl-NL" dirty="0"/>
              <a:t>Arbeidsvoorwaarden: afgesproken regelingen,</a:t>
            </a:r>
            <a:r>
              <a:rPr lang="nl-NL" baseline="0" dirty="0"/>
              <a:t> contractvormen, roosters. </a:t>
            </a:r>
          </a:p>
          <a:p>
            <a:pPr marL="171450" indent="-171450">
              <a:buFont typeface="Arial" panose="020B0604020202020204" pitchFamily="34" charset="0"/>
              <a:buChar char="•"/>
            </a:pPr>
            <a:r>
              <a:rPr lang="nl-NL" dirty="0"/>
              <a:t>Arbeidsverhoudingen: sociale klimaat in de zorginstelling, de mogelijkheden tot inspraak en medezeggenschap, bestaande structuren.</a:t>
            </a:r>
          </a:p>
          <a:p>
            <a:endParaRPr lang="nl-NL"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16</a:t>
            </a:fld>
            <a:endParaRPr lang="en-GB"/>
          </a:p>
        </p:txBody>
      </p:sp>
    </p:spTree>
    <p:extLst>
      <p:ext uri="{BB962C8B-B14F-4D97-AF65-F5344CB8AC3E}">
        <p14:creationId xmlns:p14="http://schemas.microsoft.com/office/powerpoint/2010/main" val="285993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Vraag goed door:</a:t>
            </a:r>
          </a:p>
          <a:p>
            <a:pPr marL="171450" indent="-171450">
              <a:buFontTx/>
              <a:buChar char="-"/>
            </a:pPr>
            <a:r>
              <a:rPr lang="nl-NL" sz="1200" kern="1200" dirty="0">
                <a:solidFill>
                  <a:schemeClr val="tx1"/>
                </a:solidFill>
                <a:effectLst/>
                <a:latin typeface="+mn-lt"/>
                <a:ea typeface="+mn-ea"/>
                <a:cs typeface="+mn-cs"/>
              </a:rPr>
              <a:t>Hoe vaak komt het voor (dagelijks/wekelijks)</a:t>
            </a:r>
          </a:p>
          <a:p>
            <a:pPr marL="171450" indent="-171450">
              <a:buFontTx/>
              <a:buChar char="-"/>
            </a:pPr>
            <a:r>
              <a:rPr lang="nl-NL" sz="1200" kern="1200" dirty="0">
                <a:solidFill>
                  <a:schemeClr val="tx1"/>
                </a:solidFill>
                <a:effectLst/>
                <a:latin typeface="+mn-lt"/>
                <a:ea typeface="+mn-ea"/>
                <a:cs typeface="+mn-cs"/>
              </a:rPr>
              <a:t>Op welk moment (bij de overdracht,</a:t>
            </a:r>
            <a:r>
              <a:rPr lang="nl-NL" sz="1200" kern="1200" baseline="0" dirty="0">
                <a:solidFill>
                  <a:schemeClr val="tx1"/>
                </a:solidFill>
                <a:effectLst/>
                <a:latin typeface="+mn-lt"/>
                <a:ea typeface="+mn-ea"/>
                <a:cs typeface="+mn-cs"/>
              </a:rPr>
              <a:t> ‘s ochtends etc.)</a:t>
            </a:r>
          </a:p>
          <a:p>
            <a:pPr marL="171450" indent="-171450">
              <a:buFontTx/>
              <a:buChar char="-"/>
            </a:pPr>
            <a:r>
              <a:rPr lang="nl-NL" sz="1200" kern="1200" baseline="0" dirty="0">
                <a:solidFill>
                  <a:schemeClr val="tx1"/>
                </a:solidFill>
                <a:effectLst/>
                <a:latin typeface="+mn-lt"/>
                <a:ea typeface="+mn-ea"/>
                <a:cs typeface="+mn-cs"/>
              </a:rPr>
              <a:t>Ligt het binnen de beïnvloedingsfeer?</a:t>
            </a:r>
          </a:p>
          <a:p>
            <a:pPr marL="171450" indent="-171450">
              <a:buFontTx/>
              <a:buChar char="-"/>
            </a:pPr>
            <a:r>
              <a:rPr lang="nl-NL" sz="1200" kern="1200" dirty="0">
                <a:solidFill>
                  <a:schemeClr val="tx1"/>
                </a:solidFill>
                <a:effectLst/>
                <a:latin typeface="+mn-lt"/>
                <a:ea typeface="+mn-ea"/>
                <a:cs typeface="+mn-cs"/>
              </a:rPr>
              <a:t>Maak het helder en specifiek. </a:t>
            </a:r>
            <a:endParaRPr lang="nl-NL" dirty="0"/>
          </a:p>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17</a:t>
            </a:fld>
            <a:endParaRPr lang="en-GB"/>
          </a:p>
        </p:txBody>
      </p:sp>
    </p:spTree>
    <p:extLst>
      <p:ext uri="{BB962C8B-B14F-4D97-AF65-F5344CB8AC3E}">
        <p14:creationId xmlns:p14="http://schemas.microsoft.com/office/powerpoint/2010/main" val="1709980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Benadrukken</a:t>
            </a:r>
            <a:r>
              <a:rPr lang="nl-NL" i="1" baseline="0" dirty="0"/>
              <a:t> tijdens train-de-trainer:</a:t>
            </a:r>
            <a:endParaRPr lang="en-GB" i="1" baseline="0" dirty="0"/>
          </a:p>
          <a:p>
            <a:r>
              <a:rPr lang="nl-NL" dirty="0"/>
              <a:t>Medewerkers</a:t>
            </a:r>
            <a:r>
              <a:rPr lang="nl-NL" baseline="0" dirty="0"/>
              <a:t> worden gevraagd een vragenlijst in te vullen over de bijeenkomst.</a:t>
            </a:r>
          </a:p>
          <a:p>
            <a:endParaRPr lang="nl-NL" baseline="0" dirty="0"/>
          </a:p>
          <a:p>
            <a:r>
              <a:rPr lang="nl-NL" baseline="0" dirty="0"/>
              <a:t>Vraag aan deelnemers: Zouden ze dat online of offline willen doen? Mobiel/laptop?</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18</a:t>
            </a:fld>
            <a:endParaRPr lang="en-GB"/>
          </a:p>
        </p:txBody>
      </p:sp>
    </p:spTree>
    <p:extLst>
      <p:ext uri="{BB962C8B-B14F-4D97-AF65-F5344CB8AC3E}">
        <p14:creationId xmlns:p14="http://schemas.microsoft.com/office/powerpoint/2010/main" val="4247754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erop dat iedereen aan het woord komt</a:t>
            </a: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19</a:t>
            </a:fld>
            <a:endParaRPr lang="en-GB"/>
          </a:p>
        </p:txBody>
      </p:sp>
    </p:spTree>
    <p:extLst>
      <p:ext uri="{BB962C8B-B14F-4D97-AF65-F5344CB8AC3E}">
        <p14:creationId xmlns:p14="http://schemas.microsoft.com/office/powerpoint/2010/main" val="75873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2</a:t>
            </a:fld>
            <a:endParaRPr lang="en-GB"/>
          </a:p>
        </p:txBody>
      </p:sp>
    </p:spTree>
    <p:extLst>
      <p:ext uri="{BB962C8B-B14F-4D97-AF65-F5344CB8AC3E}">
        <p14:creationId xmlns:p14="http://schemas.microsoft.com/office/powerpoint/2010/main" val="2360674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erop dat iedereen aan het woord komt</a:t>
            </a: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20</a:t>
            </a:fld>
            <a:endParaRPr lang="en-GB"/>
          </a:p>
        </p:txBody>
      </p:sp>
    </p:spTree>
    <p:extLst>
      <p:ext uri="{BB962C8B-B14F-4D97-AF65-F5344CB8AC3E}">
        <p14:creationId xmlns:p14="http://schemas.microsoft.com/office/powerpoint/2010/main" val="1375079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Poppetje benoemd een knelpunt (eigenlijk een oplossing), vraag aan de deelnemers; welke vragen stel je aan deze persoon om knelpunt helder te krijgen. </a:t>
            </a: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21</a:t>
            </a:fld>
            <a:endParaRPr lang="en-GB"/>
          </a:p>
        </p:txBody>
      </p:sp>
    </p:spTree>
    <p:extLst>
      <p:ext uri="{BB962C8B-B14F-4D97-AF65-F5344CB8AC3E}">
        <p14:creationId xmlns:p14="http://schemas.microsoft.com/office/powerpoint/2010/main" val="4181729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22</a:t>
            </a:fld>
            <a:endParaRPr lang="en-GB"/>
          </a:p>
        </p:txBody>
      </p:sp>
    </p:spTree>
    <p:extLst>
      <p:ext uri="{BB962C8B-B14F-4D97-AF65-F5344CB8AC3E}">
        <p14:creationId xmlns:p14="http://schemas.microsoft.com/office/powerpoint/2010/main" val="3929810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23</a:t>
            </a:fld>
            <a:endParaRPr lang="en-GB"/>
          </a:p>
        </p:txBody>
      </p:sp>
    </p:spTree>
    <p:extLst>
      <p:ext uri="{BB962C8B-B14F-4D97-AF65-F5344CB8AC3E}">
        <p14:creationId xmlns:p14="http://schemas.microsoft.com/office/powerpoint/2010/main" val="250120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24</a:t>
            </a:fld>
            <a:endParaRPr lang="en-GB"/>
          </a:p>
        </p:txBody>
      </p:sp>
    </p:spTree>
    <p:extLst>
      <p:ext uri="{BB962C8B-B14F-4D97-AF65-F5344CB8AC3E}">
        <p14:creationId xmlns:p14="http://schemas.microsoft.com/office/powerpoint/2010/main" val="1499974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25</a:t>
            </a:fld>
            <a:endParaRPr lang="en-GB"/>
          </a:p>
        </p:txBody>
      </p:sp>
    </p:spTree>
    <p:extLst>
      <p:ext uri="{BB962C8B-B14F-4D97-AF65-F5344CB8AC3E}">
        <p14:creationId xmlns:p14="http://schemas.microsoft.com/office/powerpoint/2010/main" val="3586549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Brainstorm met de deelnemers van het gesprek over oplossingen. </a:t>
            </a:r>
          </a:p>
          <a:p>
            <a:r>
              <a:rPr lang="nl-NL" dirty="0"/>
              <a:t>Stimuleer een creatief proces voor het bedenken van zoveel mogelijk oplossingen (ook al lijken ze niet realistisch). </a:t>
            </a:r>
          </a:p>
          <a:p>
            <a:r>
              <a:rPr lang="nl-NL" dirty="0"/>
              <a:t>Denk eerst breed en groot en maak het vervolgens weer klein. </a:t>
            </a:r>
          </a:p>
          <a:p>
            <a:endParaRPr lang="nl-NL" dirty="0"/>
          </a:p>
          <a:p>
            <a:r>
              <a:rPr lang="nl-NL" sz="1200" kern="1200" dirty="0">
                <a:solidFill>
                  <a:schemeClr val="tx1"/>
                </a:solidFill>
                <a:effectLst/>
                <a:latin typeface="+mn-lt"/>
                <a:ea typeface="+mn-ea"/>
                <a:cs typeface="+mn-cs"/>
              </a:rPr>
              <a:t>Stimuleer het bedenken van verschillende soorten oplossingen. Bijvoorbeeld:</a:t>
            </a:r>
          </a:p>
          <a:p>
            <a:pPr marL="171450" indent="-171450">
              <a:buFontTx/>
              <a:buChar char="-"/>
            </a:pPr>
            <a:r>
              <a:rPr lang="nl-NL" sz="1200" kern="1200" baseline="0" dirty="0">
                <a:solidFill>
                  <a:schemeClr val="tx1"/>
                </a:solidFill>
                <a:effectLst/>
                <a:latin typeface="+mn-lt"/>
                <a:ea typeface="+mn-ea"/>
                <a:cs typeface="+mn-cs"/>
              </a:rPr>
              <a:t>Technische </a:t>
            </a:r>
            <a:r>
              <a:rPr lang="nl-NL" sz="1200" kern="1200" dirty="0">
                <a:solidFill>
                  <a:schemeClr val="tx1"/>
                </a:solidFill>
                <a:effectLst/>
                <a:latin typeface="+mn-lt"/>
                <a:ea typeface="+mn-ea"/>
                <a:cs typeface="+mn-cs"/>
              </a:rPr>
              <a:t>oplossingen (bijv. aanpassingen aan de werkplek of het inzetten van hulpmiddelen)</a:t>
            </a:r>
          </a:p>
          <a:p>
            <a:pPr marL="171450" indent="-171450">
              <a:buFontTx/>
              <a:buChar char="-"/>
            </a:pPr>
            <a:r>
              <a:rPr lang="nl-NL" sz="1200" kern="1200" dirty="0">
                <a:solidFill>
                  <a:schemeClr val="tx1"/>
                </a:solidFill>
                <a:effectLst/>
                <a:latin typeface="+mn-lt"/>
                <a:ea typeface="+mn-ea"/>
                <a:cs typeface="+mn-cs"/>
              </a:rPr>
              <a:t>Organisatorische oplossingen (bijv. veranderingen in taken op het werk)</a:t>
            </a:r>
          </a:p>
          <a:p>
            <a:pPr marL="171450" indent="-171450">
              <a:buFontTx/>
              <a:buChar char="-"/>
            </a:pPr>
            <a:r>
              <a:rPr lang="nl-NL" sz="1200" kern="1200" dirty="0">
                <a:solidFill>
                  <a:schemeClr val="tx1"/>
                </a:solidFill>
                <a:effectLst/>
                <a:latin typeface="+mn-lt"/>
                <a:ea typeface="+mn-ea"/>
                <a:cs typeface="+mn-cs"/>
              </a:rPr>
              <a:t>Werk- en woonomstandigheden (bijv. aanpassen van roosters) </a:t>
            </a:r>
          </a:p>
          <a:p>
            <a:pPr marL="171450" indent="-171450">
              <a:buFontTx/>
              <a:buChar char="-"/>
            </a:pPr>
            <a:r>
              <a:rPr lang="nl-NL" sz="1200" kern="1200" dirty="0">
                <a:solidFill>
                  <a:schemeClr val="tx1"/>
                </a:solidFill>
                <a:effectLst/>
                <a:latin typeface="+mn-lt"/>
                <a:ea typeface="+mn-ea"/>
                <a:cs typeface="+mn-cs"/>
              </a:rPr>
              <a:t>Ondersteuning of begeleiding (bijv. extra ondersteuning op het werk of het aanbieden van een training). </a:t>
            </a:r>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26</a:t>
            </a:fld>
            <a:endParaRPr lang="en-GB"/>
          </a:p>
        </p:txBody>
      </p:sp>
    </p:spTree>
    <p:extLst>
      <p:ext uri="{BB962C8B-B14F-4D97-AF65-F5344CB8AC3E}">
        <p14:creationId xmlns:p14="http://schemas.microsoft.com/office/powerpoint/2010/main" val="1423612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Zorg er in ieder geval voor dat de oplossingen per knelpunt die bedacht worden concreet zijn. Een oplossing zoals ‘een cursus doen’ is te vaag.</a:t>
            </a:r>
          </a:p>
          <a:p>
            <a:r>
              <a:rPr lang="nl-NL" dirty="0"/>
              <a:t> </a:t>
            </a:r>
          </a:p>
          <a:p>
            <a:r>
              <a:rPr lang="nl-NL" dirty="0"/>
              <a:t>Gebruik voor het selecteren van oplossingen de volgende criteria:</a:t>
            </a:r>
          </a:p>
          <a:p>
            <a:r>
              <a:rPr lang="nl-NL" dirty="0"/>
              <a:t>•</a:t>
            </a:r>
            <a:r>
              <a:rPr lang="nl-NL" baseline="0" dirty="0"/>
              <a:t> </a:t>
            </a:r>
            <a:r>
              <a:rPr lang="nl-NL" i="1" dirty="0"/>
              <a:t>Nabijheid</a:t>
            </a:r>
            <a:r>
              <a:rPr lang="nl-NL" dirty="0"/>
              <a:t>: Kies oplossingen die niet te ver weg zijn (Quick </a:t>
            </a:r>
            <a:r>
              <a:rPr lang="nl-NL" dirty="0" err="1"/>
              <a:t>Wins</a:t>
            </a:r>
            <a:r>
              <a:rPr lang="nl-NL" dirty="0"/>
              <a:t>); Wat wens je in de nabije toekomst en welke oplossingen kun je daarvoor inzetten?</a:t>
            </a:r>
          </a:p>
          <a:p>
            <a:r>
              <a:rPr lang="nl-NL" dirty="0"/>
              <a:t>•</a:t>
            </a:r>
            <a:r>
              <a:rPr lang="nl-NL" baseline="0" dirty="0"/>
              <a:t> </a:t>
            </a:r>
            <a:r>
              <a:rPr lang="nl-NL" i="1" dirty="0"/>
              <a:t>Eenvoud</a:t>
            </a:r>
            <a:r>
              <a:rPr lang="nl-NL" dirty="0"/>
              <a:t>: Kies oplossingen die niet te moeilijk zijn; Welke oplossingen kun je direct toepassen?</a:t>
            </a:r>
          </a:p>
          <a:p>
            <a:r>
              <a:rPr lang="nl-NL" dirty="0"/>
              <a:t>•</a:t>
            </a:r>
            <a:r>
              <a:rPr lang="nl-NL" baseline="0" dirty="0"/>
              <a:t> </a:t>
            </a:r>
            <a:r>
              <a:rPr lang="nl-NL" i="1" dirty="0"/>
              <a:t>Uitvoerbaarheid</a:t>
            </a:r>
            <a:r>
              <a:rPr lang="nl-NL" dirty="0"/>
              <a:t>: Kies oplossingen die uitvoerbaar zijn; Wat is er nodig voor het uitvoeren van de oplossing? Kost het veel tijd en geld?</a:t>
            </a:r>
          </a:p>
          <a:p>
            <a:r>
              <a:rPr lang="nl-NL" dirty="0"/>
              <a:t>•</a:t>
            </a:r>
            <a:r>
              <a:rPr lang="nl-NL" baseline="0" dirty="0"/>
              <a:t> </a:t>
            </a:r>
            <a:r>
              <a:rPr lang="nl-NL" i="1" dirty="0"/>
              <a:t>Draagvlak</a:t>
            </a:r>
            <a:r>
              <a:rPr lang="nl-NL" dirty="0"/>
              <a:t>: Kies voor een oplossing met draagvlak; Zijn er andere mensen betrokken bij de oplossing? Is het lastig hen erbij te betrekken?</a:t>
            </a:r>
          </a:p>
          <a:p>
            <a:r>
              <a:rPr lang="nl-NL" dirty="0"/>
              <a:t>•</a:t>
            </a:r>
            <a:r>
              <a:rPr lang="nl-NL" baseline="0" dirty="0"/>
              <a:t> </a:t>
            </a:r>
            <a:r>
              <a:rPr lang="nl-NL" i="1" dirty="0"/>
              <a:t>Haalbaarheid</a:t>
            </a:r>
            <a:r>
              <a:rPr lang="nl-NL" dirty="0"/>
              <a:t>: Kies alleen oplossingen die haalbaar zijn. Heb je vertrouwen in het slagen van de oplossing? Zijn er valkuilen bij het uitvoeren van de oplossing?</a:t>
            </a:r>
          </a:p>
          <a:p>
            <a:r>
              <a:rPr lang="nl-NL" dirty="0"/>
              <a:t>•</a:t>
            </a:r>
            <a:r>
              <a:rPr lang="nl-NL" baseline="0" dirty="0"/>
              <a:t> </a:t>
            </a:r>
            <a:r>
              <a:rPr lang="nl-NL" i="1" dirty="0"/>
              <a:t>Effectiviteit</a:t>
            </a:r>
            <a:r>
              <a:rPr lang="nl-NL" dirty="0"/>
              <a:t>: Kies voor oplossingen die echt effect hebben; Welke oplossingen dragen het meest bij aan het bereiken van een resultaat?</a:t>
            </a:r>
          </a:p>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27</a:t>
            </a:fld>
            <a:endParaRPr lang="en-GB"/>
          </a:p>
        </p:txBody>
      </p:sp>
    </p:spTree>
    <p:extLst>
      <p:ext uri="{BB962C8B-B14F-4D97-AF65-F5344CB8AC3E}">
        <p14:creationId xmlns:p14="http://schemas.microsoft.com/office/powerpoint/2010/main" val="2424440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Zorg er in ieder geval voor dat de oplossingen die bedacht worden concreet zijn. Een oplossing zoals ‘een cursus doen’ is te vaag.</a:t>
            </a:r>
          </a:p>
          <a:p>
            <a:r>
              <a:rPr lang="nl-NL" dirty="0"/>
              <a:t> </a:t>
            </a:r>
          </a:p>
          <a:p>
            <a:r>
              <a:rPr lang="nl-NL" dirty="0"/>
              <a:t>Gebruik voor het selecteren van oplossingen de volgende criteria:</a:t>
            </a:r>
          </a:p>
          <a:p>
            <a:r>
              <a:rPr lang="nl-NL" dirty="0"/>
              <a:t>•</a:t>
            </a:r>
            <a:r>
              <a:rPr lang="nl-NL" baseline="0" dirty="0"/>
              <a:t> </a:t>
            </a:r>
            <a:r>
              <a:rPr lang="nl-NL" i="1" dirty="0"/>
              <a:t>Nabijheid</a:t>
            </a:r>
            <a:r>
              <a:rPr lang="nl-NL" dirty="0"/>
              <a:t>: Kies oplossingen die niet te ver weg zijn (Quick </a:t>
            </a:r>
            <a:r>
              <a:rPr lang="nl-NL" dirty="0" err="1"/>
              <a:t>Wins</a:t>
            </a:r>
            <a:r>
              <a:rPr lang="nl-NL" dirty="0"/>
              <a:t>); Wat wens je in de nabije toekomst en welke oplossingen kun je daarvoor inzetten?</a:t>
            </a:r>
          </a:p>
          <a:p>
            <a:r>
              <a:rPr lang="nl-NL" dirty="0"/>
              <a:t>•</a:t>
            </a:r>
            <a:r>
              <a:rPr lang="nl-NL" baseline="0" dirty="0"/>
              <a:t> </a:t>
            </a:r>
            <a:r>
              <a:rPr lang="nl-NL" i="1" dirty="0"/>
              <a:t>Eenvoud</a:t>
            </a:r>
            <a:r>
              <a:rPr lang="nl-NL" dirty="0"/>
              <a:t>: Kies oplossingen die niet te moeilijk zijn; Welke oplossingen kun je direct toepassen?</a:t>
            </a:r>
          </a:p>
          <a:p>
            <a:r>
              <a:rPr lang="nl-NL" dirty="0"/>
              <a:t>•</a:t>
            </a:r>
            <a:r>
              <a:rPr lang="nl-NL" baseline="0" dirty="0"/>
              <a:t> </a:t>
            </a:r>
            <a:r>
              <a:rPr lang="nl-NL" i="1" dirty="0"/>
              <a:t>Uitvoerbaarheid</a:t>
            </a:r>
            <a:r>
              <a:rPr lang="nl-NL" dirty="0"/>
              <a:t>: Kies oplossingen die uitvoerbaar zijn; Wat is er nodig voor het uitvoeren van de oplossing? Kost het veel tijd en geld?</a:t>
            </a:r>
          </a:p>
          <a:p>
            <a:r>
              <a:rPr lang="nl-NL" dirty="0"/>
              <a:t>•</a:t>
            </a:r>
            <a:r>
              <a:rPr lang="nl-NL" baseline="0" dirty="0"/>
              <a:t> </a:t>
            </a:r>
            <a:r>
              <a:rPr lang="nl-NL" i="1" dirty="0"/>
              <a:t>Draagvlak</a:t>
            </a:r>
            <a:r>
              <a:rPr lang="nl-NL" dirty="0"/>
              <a:t>: Kies voor een oplossing met draagvlak; Zijn er andere mensen betrokken bij de oplossing? Is het lastig hen erbij te betrekken?</a:t>
            </a:r>
          </a:p>
          <a:p>
            <a:r>
              <a:rPr lang="nl-NL" dirty="0"/>
              <a:t>•</a:t>
            </a:r>
            <a:r>
              <a:rPr lang="nl-NL" baseline="0" dirty="0"/>
              <a:t> </a:t>
            </a:r>
            <a:r>
              <a:rPr lang="nl-NL" i="1" dirty="0"/>
              <a:t>Haalbaarheid</a:t>
            </a:r>
            <a:r>
              <a:rPr lang="nl-NL" dirty="0"/>
              <a:t>: Kies alleen oplossingen die haalbaar zijn. Heb je vertrouwen in het slagen van de oplossing? Zijn er valkuilen bij het uitvoeren van de oplossing?</a:t>
            </a:r>
          </a:p>
          <a:p>
            <a:r>
              <a:rPr lang="nl-NL" dirty="0"/>
              <a:t>•</a:t>
            </a:r>
            <a:r>
              <a:rPr lang="nl-NL" baseline="0" dirty="0"/>
              <a:t> </a:t>
            </a:r>
            <a:r>
              <a:rPr lang="nl-NL" i="1" dirty="0"/>
              <a:t>Effectiviteit</a:t>
            </a:r>
            <a:r>
              <a:rPr lang="nl-NL" dirty="0"/>
              <a:t>: Kies voor oplossingen die echt effect hebben; Welke oplossingen dragen het meest bij aan het bereiken van een resultaat?</a:t>
            </a:r>
          </a:p>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28</a:t>
            </a:fld>
            <a:endParaRPr lang="en-GB"/>
          </a:p>
        </p:txBody>
      </p:sp>
    </p:spTree>
    <p:extLst>
      <p:ext uri="{BB962C8B-B14F-4D97-AF65-F5344CB8AC3E}">
        <p14:creationId xmlns:p14="http://schemas.microsoft.com/office/powerpoint/2010/main" val="2546995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Zorg er in ieder geval voor dat de oplossingen die bedacht worden concreet zijn. Een oplossing zoals ‘een cursus doen’ is te vaag.</a:t>
            </a:r>
          </a:p>
          <a:p>
            <a:r>
              <a:rPr lang="nl-NL" dirty="0"/>
              <a:t> </a:t>
            </a:r>
          </a:p>
          <a:p>
            <a:r>
              <a:rPr lang="nl-NL" dirty="0"/>
              <a:t>Gebruik voor het selecteren van oplossingen de volgende criteria:</a:t>
            </a:r>
          </a:p>
          <a:p>
            <a:r>
              <a:rPr lang="nl-NL" dirty="0"/>
              <a:t>•</a:t>
            </a:r>
            <a:r>
              <a:rPr lang="nl-NL" baseline="0" dirty="0"/>
              <a:t> </a:t>
            </a:r>
            <a:r>
              <a:rPr lang="nl-NL" i="1" dirty="0"/>
              <a:t>Nabijheid</a:t>
            </a:r>
            <a:r>
              <a:rPr lang="nl-NL" dirty="0"/>
              <a:t>: Kies oplossingen die niet te ver weg zijn (Quick </a:t>
            </a:r>
            <a:r>
              <a:rPr lang="nl-NL" dirty="0" err="1"/>
              <a:t>Wins</a:t>
            </a:r>
            <a:r>
              <a:rPr lang="nl-NL" dirty="0"/>
              <a:t>); Wat wens je in de nabije toekomst en welke oplossingen kun je daarvoor inzetten?</a:t>
            </a:r>
          </a:p>
          <a:p>
            <a:r>
              <a:rPr lang="nl-NL" dirty="0"/>
              <a:t>•</a:t>
            </a:r>
            <a:r>
              <a:rPr lang="nl-NL" baseline="0" dirty="0"/>
              <a:t> </a:t>
            </a:r>
            <a:r>
              <a:rPr lang="nl-NL" i="1" dirty="0"/>
              <a:t>Eenvoud</a:t>
            </a:r>
            <a:r>
              <a:rPr lang="nl-NL" dirty="0"/>
              <a:t>: Kies oplossingen die niet te moeilijk zijn; Welke oplossingen kun je direct toepassen?</a:t>
            </a:r>
          </a:p>
          <a:p>
            <a:r>
              <a:rPr lang="nl-NL" dirty="0"/>
              <a:t>•</a:t>
            </a:r>
            <a:r>
              <a:rPr lang="nl-NL" baseline="0" dirty="0"/>
              <a:t> </a:t>
            </a:r>
            <a:r>
              <a:rPr lang="nl-NL" i="1" dirty="0"/>
              <a:t>Uitvoerbaarheid</a:t>
            </a:r>
            <a:r>
              <a:rPr lang="nl-NL" dirty="0"/>
              <a:t>: Kies oplossingen die uitvoerbaar zijn; Wat is er nodig voor het uitvoeren van de oplossing? Kost het veel tijd en geld?</a:t>
            </a:r>
          </a:p>
          <a:p>
            <a:r>
              <a:rPr lang="nl-NL" dirty="0"/>
              <a:t>•</a:t>
            </a:r>
            <a:r>
              <a:rPr lang="nl-NL" baseline="0" dirty="0"/>
              <a:t> </a:t>
            </a:r>
            <a:r>
              <a:rPr lang="nl-NL" i="1" dirty="0"/>
              <a:t>Draagvlak</a:t>
            </a:r>
            <a:r>
              <a:rPr lang="nl-NL" dirty="0"/>
              <a:t>: Kies voor een oplossing met draagvlak; Zijn er andere mensen betrokken bij de oplossing? Is het lastig hen erbij te betrekken?</a:t>
            </a:r>
          </a:p>
          <a:p>
            <a:r>
              <a:rPr lang="nl-NL" dirty="0"/>
              <a:t>•</a:t>
            </a:r>
            <a:r>
              <a:rPr lang="nl-NL" baseline="0" dirty="0"/>
              <a:t> </a:t>
            </a:r>
            <a:r>
              <a:rPr lang="nl-NL" i="1" dirty="0"/>
              <a:t>Haalbaarheid</a:t>
            </a:r>
            <a:r>
              <a:rPr lang="nl-NL" dirty="0"/>
              <a:t>: Kies alleen oplossingen die haalbaar zijn. Heb je vertrouwen in het slagen van de oplossing? Zijn er valkuilen bij het uitvoeren van de oplossing?</a:t>
            </a:r>
          </a:p>
          <a:p>
            <a:r>
              <a:rPr lang="nl-NL" dirty="0"/>
              <a:t>•</a:t>
            </a:r>
            <a:r>
              <a:rPr lang="nl-NL" baseline="0" dirty="0"/>
              <a:t> </a:t>
            </a:r>
            <a:r>
              <a:rPr lang="nl-NL" i="1" dirty="0"/>
              <a:t>Effectiviteit</a:t>
            </a:r>
            <a:r>
              <a:rPr lang="nl-NL" dirty="0"/>
              <a:t>: Kies voor oplossingen die echt effect hebben; Welke oplossingen dragen het meest bij aan het bereiken van een resultaat?</a:t>
            </a:r>
          </a:p>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29</a:t>
            </a:fld>
            <a:endParaRPr lang="en-GB"/>
          </a:p>
        </p:txBody>
      </p:sp>
    </p:spTree>
    <p:extLst>
      <p:ext uri="{BB962C8B-B14F-4D97-AF65-F5344CB8AC3E}">
        <p14:creationId xmlns:p14="http://schemas.microsoft.com/office/powerpoint/2010/main" val="164178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3</a:t>
            </a:fld>
            <a:endParaRPr lang="en-GB"/>
          </a:p>
        </p:txBody>
      </p:sp>
    </p:spTree>
    <p:extLst>
      <p:ext uri="{BB962C8B-B14F-4D97-AF65-F5344CB8AC3E}">
        <p14:creationId xmlns:p14="http://schemas.microsoft.com/office/powerpoint/2010/main" val="428651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Benadrukken</a:t>
            </a:r>
            <a:r>
              <a:rPr lang="nl-NL" i="1" baseline="0" dirty="0"/>
              <a:t> tijdens train-de-trainer:</a:t>
            </a:r>
            <a:endParaRPr lang="en-GB" i="1" baseline="0" dirty="0"/>
          </a:p>
          <a:p>
            <a:r>
              <a:rPr lang="nl-NL" dirty="0"/>
              <a:t>Medewerkers</a:t>
            </a:r>
            <a:r>
              <a:rPr lang="nl-NL" baseline="0" dirty="0"/>
              <a:t> worden gevraagd een vragenlijst in te vullen over de bijeenkomst.</a:t>
            </a:r>
          </a:p>
          <a:p>
            <a:endParaRPr lang="nl-NL" baseline="0" dirty="0"/>
          </a:p>
          <a:p>
            <a:r>
              <a:rPr lang="nl-NL" baseline="0" dirty="0"/>
              <a:t>Vraag aan deelnemers: Zouden ze dat online of offline willen doen? Mobiel/laptop?</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30</a:t>
            </a:fld>
            <a:endParaRPr lang="en-GB"/>
          </a:p>
        </p:txBody>
      </p:sp>
    </p:spTree>
    <p:extLst>
      <p:ext uri="{BB962C8B-B14F-4D97-AF65-F5344CB8AC3E}">
        <p14:creationId xmlns:p14="http://schemas.microsoft.com/office/powerpoint/2010/main" val="537467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erop dat iedereen aan het woord komt</a:t>
            </a: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31</a:t>
            </a:fld>
            <a:endParaRPr lang="en-GB"/>
          </a:p>
        </p:txBody>
      </p:sp>
    </p:spTree>
    <p:extLst>
      <p:ext uri="{BB962C8B-B14F-4D97-AF65-F5344CB8AC3E}">
        <p14:creationId xmlns:p14="http://schemas.microsoft.com/office/powerpoint/2010/main" val="2247184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32</a:t>
            </a:fld>
            <a:endParaRPr lang="en-GB"/>
          </a:p>
        </p:txBody>
      </p:sp>
    </p:spTree>
    <p:extLst>
      <p:ext uri="{BB962C8B-B14F-4D97-AF65-F5344CB8AC3E}">
        <p14:creationId xmlns:p14="http://schemas.microsoft.com/office/powerpoint/2010/main" val="2626659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i="1" kern="1200" dirty="0">
                <a:solidFill>
                  <a:schemeClr val="tx1"/>
                </a:solidFill>
                <a:effectLst/>
                <a:latin typeface="+mn-lt"/>
                <a:ea typeface="+mn-ea"/>
                <a:cs typeface="+mn-cs"/>
              </a:rPr>
              <a:t>Benadrukken tijdens train-de-trainer:</a:t>
            </a:r>
          </a:p>
          <a:p>
            <a:pPr lvl="0"/>
            <a:r>
              <a:rPr lang="nl-NL" sz="1200" kern="1200" dirty="0">
                <a:solidFill>
                  <a:schemeClr val="tx1"/>
                </a:solidFill>
                <a:effectLst/>
                <a:latin typeface="+mn-lt"/>
                <a:ea typeface="+mn-ea"/>
                <a:cs typeface="+mn-cs"/>
              </a:rPr>
              <a:t>Poppetje benoemd een oplossing, waarvan de haalbaarheid</a:t>
            </a:r>
            <a:r>
              <a:rPr lang="nl-NL" sz="1200" kern="1200" baseline="0" dirty="0">
                <a:solidFill>
                  <a:schemeClr val="tx1"/>
                </a:solidFill>
                <a:effectLst/>
                <a:latin typeface="+mn-lt"/>
                <a:ea typeface="+mn-ea"/>
                <a:cs typeface="+mn-cs"/>
              </a:rPr>
              <a:t> te betwijfelen valt.</a:t>
            </a:r>
          </a:p>
          <a:p>
            <a:pPr lvl="0"/>
            <a:r>
              <a:rPr lang="nl-NL" sz="1200" kern="1200" baseline="0" dirty="0">
                <a:solidFill>
                  <a:schemeClr val="tx1"/>
                </a:solidFill>
                <a:effectLst/>
                <a:latin typeface="+mn-lt"/>
                <a:ea typeface="+mn-ea"/>
                <a:cs typeface="+mn-cs"/>
              </a:rPr>
              <a:t>Hoe onderzoek je deze oplossing verder en kom je op andere oplossingen?</a:t>
            </a: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33</a:t>
            </a:fld>
            <a:endParaRPr lang="en-GB"/>
          </a:p>
        </p:txBody>
      </p:sp>
    </p:spTree>
    <p:extLst>
      <p:ext uri="{BB962C8B-B14F-4D97-AF65-F5344CB8AC3E}">
        <p14:creationId xmlns:p14="http://schemas.microsoft.com/office/powerpoint/2010/main" val="3060665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34</a:t>
            </a:fld>
            <a:endParaRPr lang="en-GB"/>
          </a:p>
        </p:txBody>
      </p:sp>
    </p:spTree>
    <p:extLst>
      <p:ext uri="{BB962C8B-B14F-4D97-AF65-F5344CB8AC3E}">
        <p14:creationId xmlns:p14="http://schemas.microsoft.com/office/powerpoint/2010/main" val="232570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35</a:t>
            </a:fld>
            <a:endParaRPr lang="en-GB"/>
          </a:p>
        </p:txBody>
      </p:sp>
    </p:spTree>
    <p:extLst>
      <p:ext uri="{BB962C8B-B14F-4D97-AF65-F5344CB8AC3E}">
        <p14:creationId xmlns:p14="http://schemas.microsoft.com/office/powerpoint/2010/main" val="1164727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36</a:t>
            </a:fld>
            <a:endParaRPr lang="en-GB"/>
          </a:p>
        </p:txBody>
      </p:sp>
    </p:spTree>
    <p:extLst>
      <p:ext uri="{BB962C8B-B14F-4D97-AF65-F5344CB8AC3E}">
        <p14:creationId xmlns:p14="http://schemas.microsoft.com/office/powerpoint/2010/main" val="3819346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met de groep of het is gelukt om de acties toe te passen en of de situatie verbeterd is. Vraag wat wel en niet goed ging en of de knelpunten verholpen zijn. Indien iets niet is gelukt, bespreek dan hoe ze ervoor kan zorgen dat het wel lukt. Stel (indien nodig) het actieplan bij of stel vervolgstappen op. </a:t>
            </a:r>
          </a:p>
          <a:p>
            <a:r>
              <a:rPr lang="nl-NL" dirty="0"/>
              <a:t>Behaalde</a:t>
            </a:r>
            <a:r>
              <a:rPr lang="nl-NL" baseline="0" dirty="0"/>
              <a:t> resultaten mogen natuurlijk gevierd worden!</a:t>
            </a:r>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37</a:t>
            </a:fld>
            <a:endParaRPr lang="en-GB"/>
          </a:p>
        </p:txBody>
      </p:sp>
    </p:spTree>
    <p:extLst>
      <p:ext uri="{BB962C8B-B14F-4D97-AF65-F5344CB8AC3E}">
        <p14:creationId xmlns:p14="http://schemas.microsoft.com/office/powerpoint/2010/main" val="3198877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Benadrukken</a:t>
            </a:r>
            <a:r>
              <a:rPr lang="nl-NL" i="1" baseline="0" dirty="0"/>
              <a:t> tijdens train-de-trainer:</a:t>
            </a:r>
            <a:endParaRPr lang="en-GB" i="1" baseline="0" dirty="0"/>
          </a:p>
          <a:p>
            <a:r>
              <a:rPr lang="nl-NL" dirty="0"/>
              <a:t>Medewerkers</a:t>
            </a:r>
            <a:r>
              <a:rPr lang="nl-NL" baseline="0" dirty="0"/>
              <a:t> worden gevraagd een vragenlijst in te vullen over de bijeenkomst.</a:t>
            </a:r>
          </a:p>
          <a:p>
            <a:endParaRPr lang="nl-NL" baseline="0" dirty="0"/>
          </a:p>
          <a:p>
            <a:r>
              <a:rPr lang="nl-NL" baseline="0" dirty="0"/>
              <a:t>Vraag aan deelnemers: Zouden ze dat online of offline willen doen? Mobiel/laptop?</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38</a:t>
            </a:fld>
            <a:endParaRPr lang="en-GB"/>
          </a:p>
        </p:txBody>
      </p:sp>
    </p:spTree>
    <p:extLst>
      <p:ext uri="{BB962C8B-B14F-4D97-AF65-F5344CB8AC3E}">
        <p14:creationId xmlns:p14="http://schemas.microsoft.com/office/powerpoint/2010/main" val="3531977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erop dat iedereen aan het woord komt</a:t>
            </a: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39</a:t>
            </a:fld>
            <a:endParaRPr lang="en-GB"/>
          </a:p>
        </p:txBody>
      </p:sp>
    </p:spTree>
    <p:extLst>
      <p:ext uri="{BB962C8B-B14F-4D97-AF65-F5344CB8AC3E}">
        <p14:creationId xmlns:p14="http://schemas.microsoft.com/office/powerpoint/2010/main" val="3325315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solidFill>
                  <a:srgbClr val="7030A0"/>
                </a:solidFill>
              </a:rPr>
              <a:t>We</a:t>
            </a:r>
            <a:r>
              <a:rPr lang="en-GB" baseline="0" dirty="0">
                <a:solidFill>
                  <a:srgbClr val="7030A0"/>
                </a:solidFill>
              </a:rPr>
              <a:t> </a:t>
            </a:r>
            <a:r>
              <a:rPr lang="en-GB" baseline="0" dirty="0" err="1">
                <a:solidFill>
                  <a:srgbClr val="7030A0"/>
                </a:solidFill>
              </a:rPr>
              <a:t>maken</a:t>
            </a:r>
            <a:r>
              <a:rPr lang="en-GB" baseline="0" dirty="0">
                <a:solidFill>
                  <a:srgbClr val="7030A0"/>
                </a:solidFill>
              </a:rPr>
              <a:t> even </a:t>
            </a:r>
            <a:r>
              <a:rPr lang="en-GB" baseline="0" dirty="0" err="1">
                <a:solidFill>
                  <a:srgbClr val="7030A0"/>
                </a:solidFill>
              </a:rPr>
              <a:t>een</a:t>
            </a:r>
            <a:r>
              <a:rPr lang="en-GB" baseline="0" dirty="0">
                <a:solidFill>
                  <a:srgbClr val="7030A0"/>
                </a:solidFill>
              </a:rPr>
              <a:t> </a:t>
            </a:r>
            <a:r>
              <a:rPr lang="en-GB" baseline="0" dirty="0" err="1">
                <a:solidFill>
                  <a:srgbClr val="7030A0"/>
                </a:solidFill>
              </a:rPr>
              <a:t>rondje</a:t>
            </a:r>
            <a:r>
              <a:rPr lang="en-GB" baseline="0" dirty="0">
                <a:solidFill>
                  <a:srgbClr val="7030A0"/>
                </a:solidFill>
              </a:rPr>
              <a:t> met de </a:t>
            </a:r>
            <a:r>
              <a:rPr lang="en-GB" baseline="0" dirty="0" err="1">
                <a:solidFill>
                  <a:srgbClr val="7030A0"/>
                </a:solidFill>
              </a:rPr>
              <a:t>aanwezigen</a:t>
            </a:r>
            <a:r>
              <a:rPr lang="en-GB" baseline="0" dirty="0">
                <a:solidFill>
                  <a:srgbClr val="7030A0"/>
                </a:solidFill>
              </a:rPr>
              <a:t>. </a:t>
            </a:r>
            <a:r>
              <a:rPr lang="en-GB" baseline="0" dirty="0" err="1">
                <a:solidFill>
                  <a:srgbClr val="7030A0"/>
                </a:solidFill>
              </a:rPr>
              <a:t>Noemen</a:t>
            </a:r>
            <a:r>
              <a:rPr lang="en-GB" baseline="0" dirty="0">
                <a:solidFill>
                  <a:srgbClr val="7030A0"/>
                </a:solidFill>
              </a:rPr>
              <a:t> </a:t>
            </a:r>
            <a:r>
              <a:rPr lang="en-GB" baseline="0" dirty="0" err="1">
                <a:solidFill>
                  <a:srgbClr val="7030A0"/>
                </a:solidFill>
              </a:rPr>
              <a:t>naam</a:t>
            </a:r>
            <a:r>
              <a:rPr lang="en-GB" baseline="0" dirty="0">
                <a:solidFill>
                  <a:srgbClr val="7030A0"/>
                </a:solidFill>
              </a:rPr>
              <a:t>/</a:t>
            </a:r>
            <a:r>
              <a:rPr lang="en-GB" baseline="0" dirty="0" err="1">
                <a:solidFill>
                  <a:srgbClr val="7030A0"/>
                </a:solidFill>
              </a:rPr>
              <a:t>functie</a:t>
            </a:r>
            <a:r>
              <a:rPr lang="en-GB" baseline="0" dirty="0">
                <a:solidFill>
                  <a:srgbClr val="7030A0"/>
                </a:solidFill>
              </a:rPr>
              <a:t>. </a:t>
            </a:r>
            <a:endParaRPr lang="en-GB" dirty="0">
              <a:solidFill>
                <a:srgbClr val="7030A0"/>
              </a:solidFill>
            </a:endParaRP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4</a:t>
            </a:fld>
            <a:endParaRPr lang="en-GB"/>
          </a:p>
        </p:txBody>
      </p:sp>
    </p:spTree>
    <p:extLst>
      <p:ext uri="{BB962C8B-B14F-4D97-AF65-F5344CB8AC3E}">
        <p14:creationId xmlns:p14="http://schemas.microsoft.com/office/powerpoint/2010/main" val="1704269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40</a:t>
            </a:fld>
            <a:endParaRPr lang="en-GB"/>
          </a:p>
        </p:txBody>
      </p:sp>
    </p:spTree>
    <p:extLst>
      <p:ext uri="{BB962C8B-B14F-4D97-AF65-F5344CB8AC3E}">
        <p14:creationId xmlns:p14="http://schemas.microsoft.com/office/powerpoint/2010/main" val="2296953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41</a:t>
            </a:fld>
            <a:endParaRPr lang="en-GB"/>
          </a:p>
        </p:txBody>
      </p:sp>
    </p:spTree>
    <p:extLst>
      <p:ext uri="{BB962C8B-B14F-4D97-AF65-F5344CB8AC3E}">
        <p14:creationId xmlns:p14="http://schemas.microsoft.com/office/powerpoint/2010/main" val="494004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42</a:t>
            </a:fld>
            <a:endParaRPr lang="en-GB"/>
          </a:p>
        </p:txBody>
      </p:sp>
    </p:spTree>
    <p:extLst>
      <p:ext uri="{BB962C8B-B14F-4D97-AF65-F5344CB8AC3E}">
        <p14:creationId xmlns:p14="http://schemas.microsoft.com/office/powerpoint/2010/main" val="2129502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En </a:t>
            </a:r>
            <a:r>
              <a:rPr lang="en-GB" dirty="0" err="1"/>
              <a:t>zien</a:t>
            </a:r>
            <a:r>
              <a:rPr lang="en-GB" dirty="0"/>
              <a:t> </a:t>
            </a:r>
            <a:r>
              <a:rPr lang="en-GB" dirty="0" err="1"/>
              <a:t>ze</a:t>
            </a:r>
            <a:r>
              <a:rPr lang="en-GB" dirty="0"/>
              <a:t> het </a:t>
            </a:r>
            <a:r>
              <a:rPr lang="en-GB" dirty="0" err="1"/>
              <a:t>zitten</a:t>
            </a:r>
            <a:r>
              <a:rPr lang="en-GB" baseline="0" dirty="0"/>
              <a:t> om de training te </a:t>
            </a:r>
            <a:r>
              <a:rPr lang="en-GB" baseline="0" dirty="0" err="1"/>
              <a:t>geven</a:t>
            </a:r>
            <a:r>
              <a:rPr lang="en-GB" baseline="0" dirty="0"/>
              <a:t>?</a:t>
            </a:r>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43</a:t>
            </a:fld>
            <a:endParaRPr lang="en-GB"/>
          </a:p>
        </p:txBody>
      </p:sp>
    </p:spTree>
    <p:extLst>
      <p:ext uri="{BB962C8B-B14F-4D97-AF65-F5344CB8AC3E}">
        <p14:creationId xmlns:p14="http://schemas.microsoft.com/office/powerpoint/2010/main" val="4222696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44</a:t>
            </a:fld>
            <a:endParaRPr lang="en-GB"/>
          </a:p>
        </p:txBody>
      </p:sp>
    </p:spTree>
    <p:extLst>
      <p:ext uri="{BB962C8B-B14F-4D97-AF65-F5344CB8AC3E}">
        <p14:creationId xmlns:p14="http://schemas.microsoft.com/office/powerpoint/2010/main" val="252781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5</a:t>
            </a:fld>
            <a:endParaRPr lang="en-GB"/>
          </a:p>
        </p:txBody>
      </p:sp>
    </p:spTree>
    <p:extLst>
      <p:ext uri="{BB962C8B-B14F-4D97-AF65-F5344CB8AC3E}">
        <p14:creationId xmlns:p14="http://schemas.microsoft.com/office/powerpoint/2010/main" val="242428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6</a:t>
            </a:fld>
            <a:endParaRPr lang="en-GB"/>
          </a:p>
        </p:txBody>
      </p:sp>
    </p:spTree>
    <p:extLst>
      <p:ext uri="{BB962C8B-B14F-4D97-AF65-F5344CB8AC3E}">
        <p14:creationId xmlns:p14="http://schemas.microsoft.com/office/powerpoint/2010/main" val="62191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7</a:t>
            </a:fld>
            <a:endParaRPr lang="en-GB"/>
          </a:p>
        </p:txBody>
      </p:sp>
    </p:spTree>
    <p:extLst>
      <p:ext uri="{BB962C8B-B14F-4D97-AF65-F5344CB8AC3E}">
        <p14:creationId xmlns:p14="http://schemas.microsoft.com/office/powerpoint/2010/main" val="402854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8</a:t>
            </a:fld>
            <a:endParaRPr lang="en-GB"/>
          </a:p>
        </p:txBody>
      </p:sp>
    </p:spTree>
    <p:extLst>
      <p:ext uri="{BB962C8B-B14F-4D97-AF65-F5344CB8AC3E}">
        <p14:creationId xmlns:p14="http://schemas.microsoft.com/office/powerpoint/2010/main" val="1780179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0D0C17-6B1C-4438-B0FE-F985D3B71B00}" type="slidenum">
              <a:rPr lang="en-GB" smtClean="0"/>
              <a:t>9</a:t>
            </a:fld>
            <a:endParaRPr lang="en-GB"/>
          </a:p>
        </p:txBody>
      </p:sp>
    </p:spTree>
    <p:extLst>
      <p:ext uri="{BB962C8B-B14F-4D97-AF65-F5344CB8AC3E}">
        <p14:creationId xmlns:p14="http://schemas.microsoft.com/office/powerpoint/2010/main" val="140830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8AC2E383-7D95-42D1-8968-90A6027F63AD}"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960F6-905C-4C55-94D9-A432C99E7C0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02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AC2E383-7D95-42D1-8968-90A6027F63AD}"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960F6-905C-4C55-94D9-A432C99E7C0B}" type="slidenum">
              <a:rPr lang="en-GB" smtClean="0"/>
              <a:t>‹#›</a:t>
            </a:fld>
            <a:endParaRPr lang="en-GB"/>
          </a:p>
        </p:txBody>
      </p:sp>
    </p:spTree>
    <p:extLst>
      <p:ext uri="{BB962C8B-B14F-4D97-AF65-F5344CB8AC3E}">
        <p14:creationId xmlns:p14="http://schemas.microsoft.com/office/powerpoint/2010/main" val="334488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AC2E383-7D95-42D1-8968-90A6027F63AD}"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960F6-905C-4C55-94D9-A432C99E7C0B}"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60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AC2E383-7D95-42D1-8968-90A6027F63AD}"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960F6-905C-4C55-94D9-A432C99E7C0B}" type="slidenum">
              <a:rPr lang="en-GB" smtClean="0"/>
              <a:t>‹#›</a:t>
            </a:fld>
            <a:endParaRPr lang="en-GB"/>
          </a:p>
        </p:txBody>
      </p:sp>
    </p:spTree>
    <p:extLst>
      <p:ext uri="{BB962C8B-B14F-4D97-AF65-F5344CB8AC3E}">
        <p14:creationId xmlns:p14="http://schemas.microsoft.com/office/powerpoint/2010/main" val="16212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AC2E383-7D95-42D1-8968-90A6027F63AD}" type="datetimeFigureOut">
              <a:rPr lang="en-GB" smtClean="0"/>
              <a:t>26/08/2024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960F6-905C-4C55-94D9-A432C99E7C0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57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AC2E383-7D95-42D1-8968-90A6027F63AD}" type="datetimeFigureOut">
              <a:rPr lang="en-GB" smtClean="0"/>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2960F6-905C-4C55-94D9-A432C99E7C0B}" type="slidenum">
              <a:rPr lang="en-GB" smtClean="0"/>
              <a:t>‹#›</a:t>
            </a:fld>
            <a:endParaRPr lang="en-GB"/>
          </a:p>
        </p:txBody>
      </p:sp>
    </p:spTree>
    <p:extLst>
      <p:ext uri="{BB962C8B-B14F-4D97-AF65-F5344CB8AC3E}">
        <p14:creationId xmlns:p14="http://schemas.microsoft.com/office/powerpoint/2010/main" val="15374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AC2E383-7D95-42D1-8968-90A6027F63AD}" type="datetimeFigureOut">
              <a:rPr lang="en-GB" smtClean="0"/>
              <a:t>26/08/2024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2960F6-905C-4C55-94D9-A432C99E7C0B}" type="slidenum">
              <a:rPr lang="en-GB" smtClean="0"/>
              <a:t>‹#›</a:t>
            </a:fld>
            <a:endParaRPr lang="en-GB"/>
          </a:p>
        </p:txBody>
      </p:sp>
    </p:spTree>
    <p:extLst>
      <p:ext uri="{BB962C8B-B14F-4D97-AF65-F5344CB8AC3E}">
        <p14:creationId xmlns:p14="http://schemas.microsoft.com/office/powerpoint/2010/main" val="227981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AC2E383-7D95-42D1-8968-90A6027F63AD}" type="datetimeFigureOut">
              <a:rPr lang="en-GB" smtClean="0"/>
              <a:t>26/08/2024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2960F6-905C-4C55-94D9-A432C99E7C0B}" type="slidenum">
              <a:rPr lang="en-GB" smtClean="0"/>
              <a:t>‹#›</a:t>
            </a:fld>
            <a:endParaRPr lang="en-GB"/>
          </a:p>
        </p:txBody>
      </p:sp>
    </p:spTree>
    <p:extLst>
      <p:ext uri="{BB962C8B-B14F-4D97-AF65-F5344CB8AC3E}">
        <p14:creationId xmlns:p14="http://schemas.microsoft.com/office/powerpoint/2010/main" val="391163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2E383-7D95-42D1-8968-90A6027F63AD}" type="datetimeFigureOut">
              <a:rPr lang="en-GB" smtClean="0"/>
              <a:t>26/08/2024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2960F6-905C-4C55-94D9-A432C99E7C0B}" type="slidenum">
              <a:rPr lang="en-GB" smtClean="0"/>
              <a:t>‹#›</a:t>
            </a:fld>
            <a:endParaRPr lang="en-GB"/>
          </a:p>
        </p:txBody>
      </p:sp>
    </p:spTree>
    <p:extLst>
      <p:ext uri="{BB962C8B-B14F-4D97-AF65-F5344CB8AC3E}">
        <p14:creationId xmlns:p14="http://schemas.microsoft.com/office/powerpoint/2010/main" val="39762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AC2E383-7D95-42D1-8968-90A6027F63AD}" type="datetimeFigureOut">
              <a:rPr lang="en-GB" smtClean="0"/>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2960F6-905C-4C55-94D9-A432C99E7C0B}" type="slidenum">
              <a:rPr lang="en-GB" smtClean="0"/>
              <a:t>‹#›</a:t>
            </a:fld>
            <a:endParaRPr lang="en-GB"/>
          </a:p>
        </p:txBody>
      </p:sp>
    </p:spTree>
    <p:extLst>
      <p:ext uri="{BB962C8B-B14F-4D97-AF65-F5344CB8AC3E}">
        <p14:creationId xmlns:p14="http://schemas.microsoft.com/office/powerpoint/2010/main" val="196854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AC2E383-7D95-42D1-8968-90A6027F63AD}" type="datetimeFigureOut">
              <a:rPr lang="en-GB" smtClean="0"/>
              <a:t>26/08/2024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2960F6-905C-4C55-94D9-A432C99E7C0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07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C2E383-7D95-42D1-8968-90A6027F63AD}" type="datetimeFigureOut">
              <a:rPr lang="en-GB" smtClean="0"/>
              <a:t>26/08/2024</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82960F6-905C-4C55-94D9-A432C99E7C0B}"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7765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mailto:C.Heijkants@kalorama.n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mailto:C.Heijkants@kalorama.n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mailto:C.Heijkants@kalorama.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hyperlink" Target="mailto:C.Heijkants@Kalorama.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363838" y="1494775"/>
            <a:ext cx="9720072" cy="1499616"/>
          </a:xfrm>
          <a:solidFill>
            <a:schemeClr val="bg1"/>
          </a:solidFill>
        </p:spPr>
        <p:txBody>
          <a:bodyPr/>
          <a:lstStyle/>
          <a:p>
            <a:r>
              <a:rPr lang="en-GB" dirty="0">
                <a:solidFill>
                  <a:srgbClr val="FFC000"/>
                </a:solidFill>
              </a:rPr>
              <a:t>Welkom </a:t>
            </a:r>
            <a:r>
              <a:rPr lang="en-GB" dirty="0" err="1">
                <a:solidFill>
                  <a:srgbClr val="FFC000"/>
                </a:solidFill>
              </a:rPr>
              <a:t>bij</a:t>
            </a:r>
            <a:r>
              <a:rPr lang="en-GB" dirty="0">
                <a:solidFill>
                  <a:srgbClr val="FFC000"/>
                </a:solidFill>
              </a:rPr>
              <a:t> de </a:t>
            </a:r>
            <a:r>
              <a:rPr lang="en-GB" dirty="0" err="1">
                <a:solidFill>
                  <a:srgbClr val="FFC000"/>
                </a:solidFill>
              </a:rPr>
              <a:t>gezond</a:t>
            </a:r>
            <a:r>
              <a:rPr lang="en-GB" dirty="0">
                <a:solidFill>
                  <a:srgbClr val="FFC000"/>
                </a:solidFill>
              </a:rPr>
              <a:t> </a:t>
            </a:r>
            <a:r>
              <a:rPr lang="en-GB" dirty="0" err="1">
                <a:solidFill>
                  <a:srgbClr val="FFC000"/>
                </a:solidFill>
              </a:rPr>
              <a:t>werken</a:t>
            </a:r>
            <a:r>
              <a:rPr lang="en-GB" dirty="0">
                <a:solidFill>
                  <a:srgbClr val="FFC000"/>
                </a:solidFill>
              </a:rPr>
              <a:t> training</a:t>
            </a:r>
          </a:p>
        </p:txBody>
      </p:sp>
      <p:sp>
        <p:nvSpPr>
          <p:cNvPr id="15" name="Tijdelijke aanduiding voor tekst 14"/>
          <p:cNvSpPr>
            <a:spLocks noGrp="1"/>
          </p:cNvSpPr>
          <p:nvPr>
            <p:ph type="body" idx="1"/>
          </p:nvPr>
        </p:nvSpPr>
        <p:spPr>
          <a:xfrm>
            <a:off x="466626" y="2994391"/>
            <a:ext cx="4754880" cy="822960"/>
          </a:xfrm>
        </p:spPr>
        <p:txBody>
          <a:bodyPr/>
          <a:lstStyle/>
          <a:p>
            <a:r>
              <a:rPr lang="nl-NL" dirty="0"/>
              <a:t>door Cécile Boot en Ceciel Heijkants</a:t>
            </a:r>
          </a:p>
        </p:txBody>
      </p:sp>
      <p:pic>
        <p:nvPicPr>
          <p:cNvPr id="9" name="Tijdelijke aanduiding voor inhoud 8"/>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b="23302"/>
          <a:stretch/>
        </p:blipFill>
        <p:spPr>
          <a:xfrm rot="601062">
            <a:off x="9262095" y="3031115"/>
            <a:ext cx="1926161" cy="19673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Tijdelijke aanduiding voor inhoud 9"/>
          <p:cNvPicPr>
            <a:picLocks noGrp="1" noChangeAspect="1"/>
          </p:cNvPicPr>
          <p:nvPr>
            <p:ph sz="quarter" idx="4"/>
          </p:nvPr>
        </p:nvPicPr>
        <p:blipFill rotWithShape="1">
          <a:blip r:embed="rId5" cstate="print">
            <a:extLst>
              <a:ext uri="{28A0092B-C50C-407E-A947-70E740481C1C}">
                <a14:useLocalDpi xmlns:a14="http://schemas.microsoft.com/office/drawing/2010/main" val="0"/>
              </a:ext>
            </a:extLst>
          </a:blip>
          <a:srcRect b="23972"/>
          <a:stretch/>
        </p:blipFill>
        <p:spPr>
          <a:xfrm rot="21169683">
            <a:off x="7264443" y="3012515"/>
            <a:ext cx="1721873" cy="20678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Afbeelding 19"/>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flipH="1">
            <a:off x="7446194" y="2518581"/>
            <a:ext cx="720000" cy="720000"/>
          </a:xfrm>
          <a:prstGeom prst="rect">
            <a:avLst/>
          </a:prstGeom>
        </p:spPr>
      </p:pic>
      <p:pic>
        <p:nvPicPr>
          <p:cNvPr id="21" name="Afbeelding 20"/>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865175" y="2529170"/>
            <a:ext cx="720000" cy="720000"/>
          </a:xfrm>
          <a:prstGeom prst="rect">
            <a:avLst/>
          </a:prstGeom>
        </p:spPr>
      </p:pic>
      <p:sp>
        <p:nvSpPr>
          <p:cNvPr id="4" name="Rechthoek 3"/>
          <p:cNvSpPr/>
          <p:nvPr/>
        </p:nvSpPr>
        <p:spPr>
          <a:xfrm>
            <a:off x="11568111" y="6396335"/>
            <a:ext cx="623889" cy="461665"/>
          </a:xfrm>
          <a:prstGeom prst="rect">
            <a:avLst/>
          </a:prstGeom>
          <a:noFill/>
        </p:spPr>
        <p:txBody>
          <a:bodyPr wrap="none" lIns="91440" tIns="45720" rIns="91440" bIns="45720">
            <a:spAutoFit/>
          </a:bodyPr>
          <a:lstStyle/>
          <a:p>
            <a:pPr algn="ctr"/>
            <a:r>
              <a:rPr lang="nl-NL" sz="2400" dirty="0">
                <a:ln w="0">
                  <a:solidFill>
                    <a:srgbClr val="FFC000"/>
                  </a:solidFill>
                </a:ln>
                <a:solidFill>
                  <a:srgbClr val="FFFFFF"/>
                </a:solidFill>
              </a:rPr>
              <a:t>CH</a:t>
            </a:r>
          </a:p>
        </p:txBody>
      </p:sp>
    </p:spTree>
    <p:extLst>
      <p:ext uri="{BB962C8B-B14F-4D97-AF65-F5344CB8AC3E}">
        <p14:creationId xmlns:p14="http://schemas.microsoft.com/office/powerpoint/2010/main" val="159596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i="1" dirty="0" err="1">
                <a:solidFill>
                  <a:srgbClr val="103467"/>
                </a:solidFill>
              </a:rPr>
              <a:t>Doel</a:t>
            </a:r>
            <a:br>
              <a:rPr lang="en-GB" sz="5000" dirty="0">
                <a:solidFill>
                  <a:srgbClr val="103467"/>
                </a:solidFill>
              </a:rPr>
            </a:br>
            <a:r>
              <a:rPr lang="en-GB" sz="5000" dirty="0" err="1">
                <a:solidFill>
                  <a:srgbClr val="103467"/>
                </a:solidFill>
              </a:rPr>
              <a:t>bijeenkomst</a:t>
            </a:r>
            <a:r>
              <a:rPr lang="en-GB" sz="5000" dirty="0">
                <a:solidFill>
                  <a:srgbClr val="103467"/>
                </a:solidFill>
              </a:rPr>
              <a:t> 1</a:t>
            </a:r>
          </a:p>
        </p:txBody>
      </p:sp>
      <p:sp>
        <p:nvSpPr>
          <p:cNvPr id="8" name="Tijdelijke aanduiding voor inhoud 7"/>
          <p:cNvSpPr>
            <a:spLocks noGrp="1"/>
          </p:cNvSpPr>
          <p:nvPr>
            <p:ph idx="1"/>
          </p:nvPr>
        </p:nvSpPr>
        <p:spPr/>
        <p:txBody>
          <a:bodyPr>
            <a:normAutofit/>
          </a:bodyPr>
          <a:lstStyle/>
          <a:p>
            <a:pPr marL="0" indent="0">
              <a:buNone/>
            </a:pPr>
            <a:r>
              <a:rPr lang="nl-NL" sz="2800" dirty="0">
                <a:solidFill>
                  <a:srgbClr val="103467"/>
                </a:solidFill>
              </a:rPr>
              <a:t>Per thema knelpunten ophalen en samen kiezen met welke het team aan de slag wilt.</a:t>
            </a:r>
          </a:p>
        </p:txBody>
      </p:sp>
    </p:spTree>
    <p:extLst>
      <p:ext uri="{BB962C8B-B14F-4D97-AF65-F5344CB8AC3E}">
        <p14:creationId xmlns:p14="http://schemas.microsoft.com/office/powerpoint/2010/main" val="332483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471509"/>
            <a:ext cx="4690872" cy="1737360"/>
          </a:xfrm>
        </p:spPr>
        <p:txBody>
          <a:bodyPr/>
          <a:lstStyle/>
          <a:p>
            <a:r>
              <a:rPr lang="en-GB" sz="5000" dirty="0" err="1">
                <a:solidFill>
                  <a:srgbClr val="103467"/>
                </a:solidFill>
              </a:rPr>
              <a:t>Introductie</a:t>
            </a:r>
            <a:endParaRPr lang="en-GB" sz="5000" dirty="0">
              <a:solidFill>
                <a:srgbClr val="103467"/>
              </a:solidFill>
            </a:endParaRPr>
          </a:p>
        </p:txBody>
      </p:sp>
      <p:sp>
        <p:nvSpPr>
          <p:cNvPr id="7" name="Tijdelijke aanduiding voor tekst 6"/>
          <p:cNvSpPr>
            <a:spLocks noGrp="1"/>
          </p:cNvSpPr>
          <p:nvPr>
            <p:ph type="body" sz="half" idx="2"/>
          </p:nvPr>
        </p:nvSpPr>
        <p:spPr/>
        <p:txBody>
          <a:bodyPr>
            <a:normAutofit/>
          </a:bodyPr>
          <a:lstStyle/>
          <a:p>
            <a:pPr marL="285750" indent="-285750">
              <a:buFontTx/>
              <a:buChar char="-"/>
            </a:pPr>
            <a:r>
              <a:rPr lang="en-GB" sz="2200" dirty="0">
                <a:solidFill>
                  <a:srgbClr val="103467"/>
                </a:solidFill>
              </a:rPr>
              <a:t>Wat is de </a:t>
            </a:r>
            <a:r>
              <a:rPr lang="en-GB" sz="2200" dirty="0" err="1">
                <a:solidFill>
                  <a:srgbClr val="103467"/>
                </a:solidFill>
              </a:rPr>
              <a:t>Gezond</a:t>
            </a:r>
            <a:r>
              <a:rPr lang="en-GB" sz="2200" dirty="0">
                <a:solidFill>
                  <a:srgbClr val="103467"/>
                </a:solidFill>
              </a:rPr>
              <a:t> </a:t>
            </a:r>
            <a:r>
              <a:rPr lang="en-GB" sz="2200" dirty="0" err="1">
                <a:solidFill>
                  <a:srgbClr val="103467"/>
                </a:solidFill>
              </a:rPr>
              <a:t>Werken</a:t>
            </a:r>
            <a:r>
              <a:rPr lang="en-GB" sz="2200" dirty="0">
                <a:solidFill>
                  <a:srgbClr val="103467"/>
                </a:solidFill>
              </a:rPr>
              <a:t> </a:t>
            </a:r>
            <a:r>
              <a:rPr lang="en-GB" sz="2200" dirty="0" err="1">
                <a:solidFill>
                  <a:srgbClr val="103467"/>
                </a:solidFill>
              </a:rPr>
              <a:t>aanpak</a:t>
            </a:r>
            <a:r>
              <a:rPr lang="en-GB" sz="2200" dirty="0">
                <a:solidFill>
                  <a:srgbClr val="103467"/>
                </a:solidFill>
              </a:rPr>
              <a:t>?</a:t>
            </a:r>
          </a:p>
          <a:p>
            <a:pPr marL="285750" indent="-285750">
              <a:buFontTx/>
              <a:buChar char="-"/>
            </a:pPr>
            <a:r>
              <a:rPr lang="en-GB" sz="2200" dirty="0" err="1">
                <a:solidFill>
                  <a:srgbClr val="103467"/>
                </a:solidFill>
              </a:rPr>
              <a:t>Welke</a:t>
            </a:r>
            <a:r>
              <a:rPr lang="en-GB" sz="2200" dirty="0">
                <a:solidFill>
                  <a:srgbClr val="103467"/>
                </a:solidFill>
              </a:rPr>
              <a:t> </a:t>
            </a:r>
            <a:r>
              <a:rPr lang="en-GB" sz="2200" dirty="0" err="1">
                <a:solidFill>
                  <a:srgbClr val="103467"/>
                </a:solidFill>
              </a:rPr>
              <a:t>stappen</a:t>
            </a:r>
            <a:r>
              <a:rPr lang="en-GB" sz="2200" dirty="0">
                <a:solidFill>
                  <a:srgbClr val="103467"/>
                </a:solidFill>
              </a:rPr>
              <a:t> </a:t>
            </a:r>
            <a:r>
              <a:rPr lang="en-GB" sz="2200" dirty="0" err="1">
                <a:solidFill>
                  <a:srgbClr val="103467"/>
                </a:solidFill>
              </a:rPr>
              <a:t>gaan</a:t>
            </a:r>
            <a:r>
              <a:rPr lang="en-GB" sz="2200" dirty="0">
                <a:solidFill>
                  <a:srgbClr val="103467"/>
                </a:solidFill>
              </a:rPr>
              <a:t> we </a:t>
            </a:r>
            <a:r>
              <a:rPr lang="en-GB" sz="2200" dirty="0" err="1">
                <a:solidFill>
                  <a:srgbClr val="103467"/>
                </a:solidFill>
              </a:rPr>
              <a:t>doorlopen</a:t>
            </a:r>
            <a:endParaRPr lang="en-GB" sz="2200" dirty="0">
              <a:solidFill>
                <a:srgbClr val="103467"/>
              </a:solidFill>
            </a:endParaRPr>
          </a:p>
          <a:p>
            <a:pPr marL="285750" indent="-285750">
              <a:buFontTx/>
              <a:buChar char="-"/>
            </a:pPr>
            <a:r>
              <a:rPr lang="en-GB" sz="2200" dirty="0" err="1">
                <a:solidFill>
                  <a:srgbClr val="103467"/>
                </a:solidFill>
              </a:rPr>
              <a:t>Gelijkwaardig</a:t>
            </a:r>
            <a:r>
              <a:rPr lang="en-GB" sz="2200" dirty="0">
                <a:solidFill>
                  <a:srgbClr val="103467"/>
                </a:solidFill>
              </a:rPr>
              <a:t> </a:t>
            </a:r>
            <a:r>
              <a:rPr lang="en-GB" sz="2200" dirty="0" err="1">
                <a:solidFill>
                  <a:srgbClr val="103467"/>
                </a:solidFill>
              </a:rPr>
              <a:t>gesprek</a:t>
            </a:r>
            <a:r>
              <a:rPr lang="en-GB" sz="2200" dirty="0">
                <a:solidFill>
                  <a:srgbClr val="103467"/>
                </a:solidFill>
              </a:rPr>
              <a:t> &amp; </a:t>
            </a:r>
            <a:r>
              <a:rPr lang="en-GB" sz="2200" dirty="0" err="1">
                <a:solidFill>
                  <a:srgbClr val="103467"/>
                </a:solidFill>
              </a:rPr>
              <a:t>actieve</a:t>
            </a:r>
            <a:r>
              <a:rPr lang="en-GB" sz="2200" dirty="0">
                <a:solidFill>
                  <a:srgbClr val="103467"/>
                </a:solidFill>
              </a:rPr>
              <a:t> </a:t>
            </a:r>
            <a:r>
              <a:rPr lang="en-GB" sz="2200" dirty="0" err="1">
                <a:solidFill>
                  <a:srgbClr val="103467"/>
                </a:solidFill>
              </a:rPr>
              <a:t>inbreng</a:t>
            </a:r>
            <a:r>
              <a:rPr lang="en-GB" sz="2200" dirty="0">
                <a:solidFill>
                  <a:srgbClr val="103467"/>
                </a:solidFill>
              </a:rPr>
              <a:t> </a:t>
            </a:r>
          </a:p>
          <a:p>
            <a:pPr marL="285750" indent="-285750">
              <a:buFontTx/>
              <a:buChar char="-"/>
            </a:pPr>
            <a:endParaRPr lang="en-GB" dirty="0"/>
          </a:p>
        </p:txBody>
      </p:sp>
      <p:pic>
        <p:nvPicPr>
          <p:cNvPr id="4" name="Tijdelijke aanduiding voor inhoud 3"/>
          <p:cNvPicPr>
            <a:picLocks noGrp="1" noChangeAspect="1"/>
          </p:cNvPicPr>
          <p:nvPr>
            <p:ph idx="1"/>
          </p:nvPr>
        </p:nvPicPr>
        <p:blipFill rotWithShape="1">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4276" t="24059" r="23973" b="31468"/>
          <a:stretch/>
        </p:blipFill>
        <p:spPr>
          <a:xfrm>
            <a:off x="6332326" y="147670"/>
            <a:ext cx="4983374" cy="5351430"/>
          </a:xfrm>
        </p:spPr>
      </p:pic>
      <p:graphicFrame>
        <p:nvGraphicFramePr>
          <p:cNvPr id="6" name="Diagram 5"/>
          <p:cNvGraphicFramePr/>
          <p:nvPr>
            <p:extLst>
              <p:ext uri="{D42A27DB-BD31-4B8C-83A1-F6EECF244321}">
                <p14:modId xmlns:p14="http://schemas.microsoft.com/office/powerpoint/2010/main" val="654798373"/>
              </p:ext>
            </p:extLst>
          </p:nvPr>
        </p:nvGraphicFramePr>
        <p:xfrm>
          <a:off x="6969813" y="1930400"/>
          <a:ext cx="3683000" cy="31665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2930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rgbClr val="103467"/>
                </a:solidFill>
              </a:rPr>
              <a:t>De </a:t>
            </a:r>
            <a:r>
              <a:rPr lang="en-GB" dirty="0" err="1">
                <a:solidFill>
                  <a:srgbClr val="103467"/>
                </a:solidFill>
              </a:rPr>
              <a:t>gezond</a:t>
            </a:r>
            <a:r>
              <a:rPr lang="en-GB" dirty="0">
                <a:solidFill>
                  <a:srgbClr val="103467"/>
                </a:solidFill>
              </a:rPr>
              <a:t> </a:t>
            </a:r>
            <a:r>
              <a:rPr lang="en-GB" dirty="0" err="1">
                <a:solidFill>
                  <a:srgbClr val="103467"/>
                </a:solidFill>
              </a:rPr>
              <a:t>werken</a:t>
            </a:r>
            <a:r>
              <a:rPr lang="en-GB" dirty="0">
                <a:solidFill>
                  <a:srgbClr val="103467"/>
                </a:solidFill>
              </a:rPr>
              <a:t> </a:t>
            </a:r>
            <a:r>
              <a:rPr lang="en-GB" dirty="0" err="1">
                <a:solidFill>
                  <a:srgbClr val="103467"/>
                </a:solidFill>
              </a:rPr>
              <a:t>aanpak</a:t>
            </a:r>
            <a:endParaRPr lang="en-GB" dirty="0">
              <a:solidFill>
                <a:srgbClr val="103467"/>
              </a:solidFill>
            </a:endParaRPr>
          </a:p>
        </p:txBody>
      </p:sp>
      <p:sp>
        <p:nvSpPr>
          <p:cNvPr id="3" name="Tijdelijke aanduiding voor inhoud 2"/>
          <p:cNvSpPr>
            <a:spLocks noGrp="1"/>
          </p:cNvSpPr>
          <p:nvPr>
            <p:ph idx="1"/>
          </p:nvPr>
        </p:nvSpPr>
        <p:spPr/>
        <p:txBody>
          <a:bodyPr/>
          <a:lstStyle/>
          <a:p>
            <a:r>
              <a:rPr lang="nl-NL" dirty="0">
                <a:solidFill>
                  <a:srgbClr val="103467"/>
                </a:solidFill>
              </a:rPr>
              <a:t>De aanpak bestaat uit 3 bijeenkomsten van elk 1 uur </a:t>
            </a:r>
          </a:p>
          <a:p>
            <a:endParaRPr lang="nl-NL" dirty="0">
              <a:solidFill>
                <a:srgbClr val="103467"/>
              </a:solidFill>
            </a:endParaRPr>
          </a:p>
          <a:p>
            <a:pPr marL="457200" indent="-457200">
              <a:buFont typeface="+mj-lt"/>
              <a:buAutoNum type="arabicPeriod"/>
            </a:pPr>
            <a:r>
              <a:rPr lang="nl-NL" dirty="0">
                <a:solidFill>
                  <a:srgbClr val="103467"/>
                </a:solidFill>
              </a:rPr>
              <a:t>Knelpunten analyse, waar mee aan de slag?</a:t>
            </a:r>
          </a:p>
          <a:p>
            <a:pPr marL="457200" indent="-457200">
              <a:buFont typeface="+mj-lt"/>
              <a:buAutoNum type="arabicPeriod"/>
            </a:pPr>
            <a:r>
              <a:rPr lang="nl-NL" dirty="0">
                <a:solidFill>
                  <a:srgbClr val="103467"/>
                </a:solidFill>
              </a:rPr>
              <a:t>Komen tot oplossingen, actieplan!</a:t>
            </a:r>
          </a:p>
          <a:p>
            <a:pPr marL="457200" indent="-457200">
              <a:buFont typeface="+mj-lt"/>
              <a:buAutoNum type="arabicPeriod"/>
            </a:pPr>
            <a:r>
              <a:rPr lang="nl-NL" dirty="0">
                <a:solidFill>
                  <a:srgbClr val="103467"/>
                </a:solidFill>
              </a:rPr>
              <a:t>Evalueren, gelukt?</a:t>
            </a:r>
          </a:p>
        </p:txBody>
      </p:sp>
    </p:spTree>
    <p:extLst>
      <p:ext uri="{BB962C8B-B14F-4D97-AF65-F5344CB8AC3E}">
        <p14:creationId xmlns:p14="http://schemas.microsoft.com/office/powerpoint/2010/main" val="367751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Tijdelijke aanduiding voor inhoud 2"/>
          <p:cNvSpPr>
            <a:spLocks noGrp="1"/>
          </p:cNvSpPr>
          <p:nvPr>
            <p:ph idx="1"/>
          </p:nvPr>
        </p:nvSpPr>
        <p:spPr/>
        <p:txBody>
          <a:bodyPr/>
          <a:lstStyle/>
          <a:p>
            <a:endParaRPr lang="en-GB" dirty="0"/>
          </a:p>
        </p:txBody>
      </p:sp>
      <p:pic>
        <p:nvPicPr>
          <p:cNvPr id="6" name="Afbeelding 5"/>
          <p:cNvPicPr>
            <a:picLocks noChangeAspect="1"/>
          </p:cNvPicPr>
          <p:nvPr/>
        </p:nvPicPr>
        <p:blipFill rotWithShape="1">
          <a:blip r:embed="rId3"/>
          <a:srcRect t="48821" b="5064"/>
          <a:stretch/>
        </p:blipFill>
        <p:spPr>
          <a:xfrm>
            <a:off x="318861" y="507645"/>
            <a:ext cx="11711008" cy="1419345"/>
          </a:xfrm>
          <a:prstGeom prst="rect">
            <a:avLst/>
          </a:prstGeom>
        </p:spPr>
      </p:pic>
      <p:sp>
        <p:nvSpPr>
          <p:cNvPr id="4" name="Tekstvak 3"/>
          <p:cNvSpPr txBox="1"/>
          <p:nvPr/>
        </p:nvSpPr>
        <p:spPr>
          <a:xfrm>
            <a:off x="533912" y="2162403"/>
            <a:ext cx="3461219" cy="707886"/>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err="1">
                <a:solidFill>
                  <a:srgbClr val="103467"/>
                </a:solidFill>
              </a:rPr>
              <a:t>Waar</a:t>
            </a:r>
            <a:r>
              <a:rPr lang="en-GB" sz="2000" dirty="0">
                <a:solidFill>
                  <a:srgbClr val="103467"/>
                </a:solidFill>
              </a:rPr>
              <a:t> </a:t>
            </a:r>
            <a:r>
              <a:rPr lang="en-GB" sz="2000" dirty="0" err="1">
                <a:solidFill>
                  <a:srgbClr val="103467"/>
                </a:solidFill>
              </a:rPr>
              <a:t>denk</a:t>
            </a:r>
            <a:r>
              <a:rPr lang="en-GB" sz="2000" dirty="0">
                <a:solidFill>
                  <a:srgbClr val="103467"/>
                </a:solidFill>
              </a:rPr>
              <a:t> je </a:t>
            </a:r>
            <a:r>
              <a:rPr lang="en-GB" sz="2000" dirty="0" err="1">
                <a:solidFill>
                  <a:srgbClr val="103467"/>
                </a:solidFill>
              </a:rPr>
              <a:t>aan</a:t>
            </a:r>
            <a:r>
              <a:rPr lang="en-GB" sz="2000" dirty="0">
                <a:solidFill>
                  <a:srgbClr val="103467"/>
                </a:solidFill>
              </a:rPr>
              <a:t> </a:t>
            </a:r>
            <a:r>
              <a:rPr lang="en-GB" sz="2000" dirty="0" err="1">
                <a:solidFill>
                  <a:srgbClr val="103467"/>
                </a:solidFill>
              </a:rPr>
              <a:t>bij</a:t>
            </a:r>
            <a:r>
              <a:rPr lang="en-GB" sz="2000" dirty="0">
                <a:solidFill>
                  <a:srgbClr val="103467"/>
                </a:solidFill>
              </a:rPr>
              <a:t> </a:t>
            </a:r>
            <a:r>
              <a:rPr lang="en-GB" sz="2000" dirty="0" err="1">
                <a:solidFill>
                  <a:srgbClr val="103467"/>
                </a:solidFill>
              </a:rPr>
              <a:t>dit</a:t>
            </a:r>
            <a:r>
              <a:rPr lang="en-GB" sz="2000" dirty="0">
                <a:solidFill>
                  <a:srgbClr val="103467"/>
                </a:solidFill>
              </a:rPr>
              <a:t> </a:t>
            </a:r>
            <a:r>
              <a:rPr lang="en-GB" sz="2000" dirty="0" err="1">
                <a:solidFill>
                  <a:srgbClr val="103467"/>
                </a:solidFill>
              </a:rPr>
              <a:t>onderwerp</a:t>
            </a:r>
            <a:r>
              <a:rPr lang="en-GB" sz="2000" dirty="0">
                <a:solidFill>
                  <a:srgbClr val="103467"/>
                </a:solidFill>
              </a:rPr>
              <a:t>?</a:t>
            </a:r>
          </a:p>
        </p:txBody>
      </p:sp>
      <p:sp>
        <p:nvSpPr>
          <p:cNvPr id="7" name="Tekstvak 6"/>
          <p:cNvSpPr txBox="1"/>
          <p:nvPr/>
        </p:nvSpPr>
        <p:spPr>
          <a:xfrm>
            <a:off x="533912" y="2965830"/>
            <a:ext cx="3461219" cy="341632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p:txBody>
      </p:sp>
      <p:pic>
        <p:nvPicPr>
          <p:cNvPr id="8" name="Afbeelding 7"/>
          <p:cNvPicPr>
            <a:picLocks noChangeAspect="1"/>
          </p:cNvPicPr>
          <p:nvPr/>
        </p:nvPicPr>
        <p:blipFill rotWithShape="1">
          <a:blip r:embed="rId3">
            <a:lum bright="70000" contrast="-70000"/>
          </a:blip>
          <a:srcRect l="33435" t="48821" b="5064"/>
          <a:stretch/>
        </p:blipFill>
        <p:spPr>
          <a:xfrm>
            <a:off x="4234470" y="507644"/>
            <a:ext cx="7795399" cy="1419345"/>
          </a:xfrm>
          <a:prstGeom prst="rect">
            <a:avLst/>
          </a:prstGeom>
        </p:spPr>
      </p:pic>
      <p:sp>
        <p:nvSpPr>
          <p:cNvPr id="9" name="Tekstvak 8"/>
          <p:cNvSpPr txBox="1"/>
          <p:nvPr/>
        </p:nvSpPr>
        <p:spPr>
          <a:xfrm>
            <a:off x="4423692" y="2162403"/>
            <a:ext cx="3461219" cy="707886"/>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err="1">
                <a:solidFill>
                  <a:srgbClr val="103467"/>
                </a:solidFill>
              </a:rPr>
              <a:t>Waar</a:t>
            </a:r>
            <a:r>
              <a:rPr lang="en-GB" sz="2000" dirty="0">
                <a:solidFill>
                  <a:srgbClr val="103467"/>
                </a:solidFill>
              </a:rPr>
              <a:t> </a:t>
            </a:r>
            <a:r>
              <a:rPr lang="en-GB" sz="2000" dirty="0" err="1">
                <a:solidFill>
                  <a:srgbClr val="103467"/>
                </a:solidFill>
              </a:rPr>
              <a:t>lopen</a:t>
            </a:r>
            <a:r>
              <a:rPr lang="en-GB" sz="2000" dirty="0">
                <a:solidFill>
                  <a:srgbClr val="103467"/>
                </a:solidFill>
              </a:rPr>
              <a:t> </a:t>
            </a:r>
            <a:r>
              <a:rPr lang="en-GB" sz="2000" dirty="0" err="1">
                <a:solidFill>
                  <a:srgbClr val="103467"/>
                </a:solidFill>
              </a:rPr>
              <a:t>jullie</a:t>
            </a:r>
            <a:r>
              <a:rPr lang="en-GB" sz="2000" dirty="0">
                <a:solidFill>
                  <a:srgbClr val="103467"/>
                </a:solidFill>
              </a:rPr>
              <a:t> </a:t>
            </a:r>
            <a:r>
              <a:rPr lang="en-GB" sz="2000" dirty="0" err="1">
                <a:solidFill>
                  <a:srgbClr val="103467"/>
                </a:solidFill>
              </a:rPr>
              <a:t>tegen</a:t>
            </a:r>
            <a:r>
              <a:rPr lang="en-GB" sz="2000" dirty="0">
                <a:solidFill>
                  <a:srgbClr val="103467"/>
                </a:solidFill>
              </a:rPr>
              <a:t> </a:t>
            </a:r>
            <a:r>
              <a:rPr lang="en-GB" sz="2000" dirty="0" err="1">
                <a:solidFill>
                  <a:srgbClr val="103467"/>
                </a:solidFill>
              </a:rPr>
              <a:t>aan</a:t>
            </a:r>
            <a:r>
              <a:rPr lang="en-GB" sz="2000" dirty="0">
                <a:solidFill>
                  <a:srgbClr val="103467"/>
                </a:solidFill>
              </a:rPr>
              <a:t>?</a:t>
            </a:r>
          </a:p>
        </p:txBody>
      </p:sp>
      <p:sp>
        <p:nvSpPr>
          <p:cNvPr id="10" name="Tekstvak 9"/>
          <p:cNvSpPr txBox="1"/>
          <p:nvPr/>
        </p:nvSpPr>
        <p:spPr>
          <a:xfrm>
            <a:off x="4423692" y="2965830"/>
            <a:ext cx="3461219" cy="341632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p:txBody>
      </p:sp>
      <p:sp>
        <p:nvSpPr>
          <p:cNvPr id="11" name="Tekstvak 10"/>
          <p:cNvSpPr txBox="1"/>
          <p:nvPr/>
        </p:nvSpPr>
        <p:spPr>
          <a:xfrm>
            <a:off x="8313472" y="2157967"/>
            <a:ext cx="3461219" cy="40011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solidFill>
                  <a:srgbClr val="103467"/>
                </a:solidFill>
              </a:rPr>
              <a:t>Wat </a:t>
            </a:r>
            <a:r>
              <a:rPr lang="en-GB" sz="2000" dirty="0" err="1">
                <a:solidFill>
                  <a:srgbClr val="103467"/>
                </a:solidFill>
              </a:rPr>
              <a:t>heeft</a:t>
            </a:r>
            <a:r>
              <a:rPr lang="en-GB" sz="2000" dirty="0">
                <a:solidFill>
                  <a:srgbClr val="103467"/>
                </a:solidFill>
              </a:rPr>
              <a:t> </a:t>
            </a:r>
            <a:r>
              <a:rPr lang="en-GB" sz="2000" dirty="0" err="1">
                <a:solidFill>
                  <a:srgbClr val="103467"/>
                </a:solidFill>
              </a:rPr>
              <a:t>prioriteit</a:t>
            </a:r>
            <a:r>
              <a:rPr lang="en-GB" sz="2000" dirty="0">
                <a:solidFill>
                  <a:srgbClr val="103467"/>
                </a:solidFill>
              </a:rPr>
              <a:t>?</a:t>
            </a:r>
          </a:p>
        </p:txBody>
      </p:sp>
      <p:sp>
        <p:nvSpPr>
          <p:cNvPr id="12" name="Tekstvak 11"/>
          <p:cNvSpPr txBox="1"/>
          <p:nvPr/>
        </p:nvSpPr>
        <p:spPr>
          <a:xfrm>
            <a:off x="8313472" y="2961394"/>
            <a:ext cx="3461219" cy="341632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p:txBody>
      </p:sp>
      <p:sp>
        <p:nvSpPr>
          <p:cNvPr id="13" name="Tekstvak 12"/>
          <p:cNvSpPr txBox="1"/>
          <p:nvPr/>
        </p:nvSpPr>
        <p:spPr>
          <a:xfrm>
            <a:off x="533911" y="3105702"/>
            <a:ext cx="3461219" cy="286232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Laat het team vrij associëren gericht op knelpunten! Dit kan door middel van post-</a:t>
            </a:r>
            <a:r>
              <a:rPr lang="nl-NL" sz="2000" dirty="0" err="1">
                <a:solidFill>
                  <a:schemeClr val="bg1"/>
                </a:solidFill>
              </a:rPr>
              <a:t>its</a:t>
            </a:r>
            <a:endParaRPr lang="nl-NL" sz="2000" dirty="0">
              <a:solidFill>
                <a:schemeClr val="bg1"/>
              </a:solidFill>
            </a:endParaRPr>
          </a:p>
          <a:p>
            <a:endParaRPr lang="nl-NL" sz="2000" dirty="0">
              <a:solidFill>
                <a:schemeClr val="bg1"/>
              </a:solidFill>
            </a:endParaRPr>
          </a:p>
          <a:p>
            <a:r>
              <a:rPr lang="nl-NL" sz="2000" dirty="0">
                <a:solidFill>
                  <a:schemeClr val="bg1"/>
                </a:solidFill>
              </a:rPr>
              <a:t>Herinnering voor jezelf: samenwerken gaat met name binnen het team, maar ook tussen teams. </a:t>
            </a:r>
          </a:p>
        </p:txBody>
      </p:sp>
      <p:sp>
        <p:nvSpPr>
          <p:cNvPr id="14" name="Tekstvak 13"/>
          <p:cNvSpPr txBox="1"/>
          <p:nvPr/>
        </p:nvSpPr>
        <p:spPr>
          <a:xfrm>
            <a:off x="4485346" y="3105702"/>
            <a:ext cx="3461219" cy="163121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Vraag goed door:</a:t>
            </a:r>
          </a:p>
          <a:p>
            <a:pPr marL="342900" indent="-342900">
              <a:buFontTx/>
              <a:buChar char="-"/>
            </a:pPr>
            <a:r>
              <a:rPr lang="nl-NL" sz="2000" dirty="0">
                <a:solidFill>
                  <a:schemeClr val="bg1"/>
                </a:solidFill>
              </a:rPr>
              <a:t>Hoe vaak komt het voor?</a:t>
            </a:r>
          </a:p>
          <a:p>
            <a:pPr marL="342900" indent="-342900">
              <a:buFontTx/>
              <a:buChar char="-"/>
            </a:pPr>
            <a:r>
              <a:rPr lang="nl-NL" sz="2000" dirty="0">
                <a:solidFill>
                  <a:schemeClr val="bg1"/>
                </a:solidFill>
              </a:rPr>
              <a:t>Op welk moment?</a:t>
            </a:r>
          </a:p>
          <a:p>
            <a:pPr marL="342900" indent="-342900">
              <a:buFontTx/>
              <a:buChar char="-"/>
            </a:pPr>
            <a:r>
              <a:rPr lang="nl-NL" sz="2000" dirty="0">
                <a:solidFill>
                  <a:schemeClr val="bg1"/>
                </a:solidFill>
              </a:rPr>
              <a:t>Etc.</a:t>
            </a:r>
          </a:p>
        </p:txBody>
      </p:sp>
      <p:sp>
        <p:nvSpPr>
          <p:cNvPr id="15" name="Tekstvak 14"/>
          <p:cNvSpPr txBox="1"/>
          <p:nvPr/>
        </p:nvSpPr>
        <p:spPr>
          <a:xfrm>
            <a:off x="8353619" y="3105702"/>
            <a:ext cx="3461219" cy="163121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Vraag goed door:</a:t>
            </a:r>
          </a:p>
          <a:p>
            <a:pPr marL="342900" indent="-342900">
              <a:buFontTx/>
              <a:buChar char="-"/>
            </a:pPr>
            <a:r>
              <a:rPr lang="nl-NL" sz="2000" dirty="0">
                <a:solidFill>
                  <a:schemeClr val="bg1"/>
                </a:solidFill>
              </a:rPr>
              <a:t>Is het belangrijk?</a:t>
            </a:r>
          </a:p>
          <a:p>
            <a:pPr marL="342900" indent="-342900">
              <a:buFontTx/>
              <a:buChar char="-"/>
            </a:pPr>
            <a:r>
              <a:rPr lang="nl-NL" sz="2000" dirty="0">
                <a:solidFill>
                  <a:schemeClr val="bg1"/>
                </a:solidFill>
              </a:rPr>
              <a:t>Is het urgent?</a:t>
            </a:r>
          </a:p>
          <a:p>
            <a:pPr marL="342900" indent="-342900">
              <a:buFontTx/>
              <a:buChar char="-"/>
            </a:pPr>
            <a:endParaRPr lang="nl-NL" sz="2000" dirty="0">
              <a:solidFill>
                <a:schemeClr val="bg1"/>
              </a:solidFill>
            </a:endParaRPr>
          </a:p>
          <a:p>
            <a:pPr marL="342900" indent="-342900">
              <a:buFontTx/>
              <a:buChar char="-"/>
            </a:pPr>
            <a:r>
              <a:rPr lang="nl-NL" sz="2000" dirty="0">
                <a:solidFill>
                  <a:schemeClr val="bg1"/>
                </a:solidFill>
              </a:rPr>
              <a:t>Etc.</a:t>
            </a:r>
          </a:p>
        </p:txBody>
      </p:sp>
    </p:spTree>
    <p:extLst>
      <p:ext uri="{BB962C8B-B14F-4D97-AF65-F5344CB8AC3E}">
        <p14:creationId xmlns:p14="http://schemas.microsoft.com/office/powerpoint/2010/main" val="335446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Tijdelijke aanduiding voor inhoud 2"/>
          <p:cNvSpPr>
            <a:spLocks noGrp="1"/>
          </p:cNvSpPr>
          <p:nvPr>
            <p:ph idx="1"/>
          </p:nvPr>
        </p:nvSpPr>
        <p:spPr/>
        <p:txBody>
          <a:bodyPr/>
          <a:lstStyle/>
          <a:p>
            <a:endParaRPr lang="en-GB" dirty="0"/>
          </a:p>
        </p:txBody>
      </p:sp>
      <p:pic>
        <p:nvPicPr>
          <p:cNvPr id="6" name="Afbeelding 5"/>
          <p:cNvPicPr>
            <a:picLocks noChangeAspect="1"/>
          </p:cNvPicPr>
          <p:nvPr/>
        </p:nvPicPr>
        <p:blipFill rotWithShape="1">
          <a:blip r:embed="rId3"/>
          <a:srcRect t="48821" b="5064"/>
          <a:stretch/>
        </p:blipFill>
        <p:spPr>
          <a:xfrm>
            <a:off x="318861" y="507645"/>
            <a:ext cx="11711008" cy="1419345"/>
          </a:xfrm>
          <a:prstGeom prst="rect">
            <a:avLst/>
          </a:prstGeom>
        </p:spPr>
      </p:pic>
      <p:sp>
        <p:nvSpPr>
          <p:cNvPr id="4" name="Tekstvak 3"/>
          <p:cNvSpPr txBox="1"/>
          <p:nvPr/>
        </p:nvSpPr>
        <p:spPr>
          <a:xfrm>
            <a:off x="533912" y="2162403"/>
            <a:ext cx="3461219" cy="707886"/>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err="1">
                <a:solidFill>
                  <a:srgbClr val="103467"/>
                </a:solidFill>
              </a:rPr>
              <a:t>Waar</a:t>
            </a:r>
            <a:r>
              <a:rPr lang="en-GB" sz="2000" dirty="0">
                <a:solidFill>
                  <a:srgbClr val="103467"/>
                </a:solidFill>
              </a:rPr>
              <a:t> </a:t>
            </a:r>
            <a:r>
              <a:rPr lang="en-GB" sz="2000" dirty="0" err="1">
                <a:solidFill>
                  <a:srgbClr val="103467"/>
                </a:solidFill>
              </a:rPr>
              <a:t>denk</a:t>
            </a:r>
            <a:r>
              <a:rPr lang="en-GB" sz="2000" dirty="0">
                <a:solidFill>
                  <a:srgbClr val="103467"/>
                </a:solidFill>
              </a:rPr>
              <a:t> je </a:t>
            </a:r>
            <a:r>
              <a:rPr lang="en-GB" sz="2000" dirty="0" err="1">
                <a:solidFill>
                  <a:srgbClr val="103467"/>
                </a:solidFill>
              </a:rPr>
              <a:t>aan</a:t>
            </a:r>
            <a:r>
              <a:rPr lang="en-GB" sz="2000" dirty="0">
                <a:solidFill>
                  <a:srgbClr val="103467"/>
                </a:solidFill>
              </a:rPr>
              <a:t> </a:t>
            </a:r>
            <a:r>
              <a:rPr lang="en-GB" sz="2000" dirty="0" err="1">
                <a:solidFill>
                  <a:srgbClr val="103467"/>
                </a:solidFill>
              </a:rPr>
              <a:t>bij</a:t>
            </a:r>
            <a:r>
              <a:rPr lang="en-GB" sz="2000" dirty="0">
                <a:solidFill>
                  <a:srgbClr val="103467"/>
                </a:solidFill>
              </a:rPr>
              <a:t> </a:t>
            </a:r>
            <a:r>
              <a:rPr lang="en-GB" sz="2000" dirty="0" err="1">
                <a:solidFill>
                  <a:srgbClr val="103467"/>
                </a:solidFill>
              </a:rPr>
              <a:t>dit</a:t>
            </a:r>
            <a:r>
              <a:rPr lang="en-GB" sz="2000" dirty="0">
                <a:solidFill>
                  <a:srgbClr val="103467"/>
                </a:solidFill>
              </a:rPr>
              <a:t> </a:t>
            </a:r>
            <a:r>
              <a:rPr lang="en-GB" sz="2000" dirty="0" err="1">
                <a:solidFill>
                  <a:srgbClr val="103467"/>
                </a:solidFill>
              </a:rPr>
              <a:t>onderwerp</a:t>
            </a:r>
            <a:r>
              <a:rPr lang="en-GB" sz="2000" dirty="0">
                <a:solidFill>
                  <a:srgbClr val="103467"/>
                </a:solidFill>
              </a:rPr>
              <a:t>?</a:t>
            </a:r>
          </a:p>
        </p:txBody>
      </p:sp>
      <p:sp>
        <p:nvSpPr>
          <p:cNvPr id="7" name="Tekstvak 6"/>
          <p:cNvSpPr txBox="1"/>
          <p:nvPr/>
        </p:nvSpPr>
        <p:spPr>
          <a:xfrm>
            <a:off x="533912" y="2965830"/>
            <a:ext cx="3461219" cy="1200329"/>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i="1" dirty="0">
                <a:solidFill>
                  <a:schemeClr val="accent2">
                    <a:lumMod val="50000"/>
                  </a:schemeClr>
                </a:solidFill>
              </a:rPr>
              <a:t>“Cursussen”</a:t>
            </a:r>
          </a:p>
          <a:p>
            <a:r>
              <a:rPr lang="nl-NL" i="1" dirty="0">
                <a:solidFill>
                  <a:schemeClr val="accent2">
                    <a:lumMod val="50000"/>
                  </a:schemeClr>
                </a:solidFill>
              </a:rPr>
              <a:t>“Elkaar feedback geven”</a:t>
            </a:r>
          </a:p>
          <a:p>
            <a:r>
              <a:rPr lang="nl-NL" i="1" dirty="0">
                <a:solidFill>
                  <a:schemeClr val="accent2">
                    <a:lumMod val="50000"/>
                  </a:schemeClr>
                </a:solidFill>
              </a:rPr>
              <a:t>“Leerlingen opleiden”</a:t>
            </a:r>
          </a:p>
          <a:p>
            <a:r>
              <a:rPr lang="nl-NL" i="1" dirty="0">
                <a:solidFill>
                  <a:schemeClr val="accent2">
                    <a:lumMod val="50000"/>
                  </a:schemeClr>
                </a:solidFill>
              </a:rPr>
              <a:t>Etc.</a:t>
            </a:r>
          </a:p>
        </p:txBody>
      </p:sp>
      <p:sp>
        <p:nvSpPr>
          <p:cNvPr id="9" name="Tekstvak 8"/>
          <p:cNvSpPr txBox="1"/>
          <p:nvPr/>
        </p:nvSpPr>
        <p:spPr>
          <a:xfrm>
            <a:off x="4423692" y="2162403"/>
            <a:ext cx="3461219" cy="707886"/>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err="1">
                <a:solidFill>
                  <a:srgbClr val="103467"/>
                </a:solidFill>
              </a:rPr>
              <a:t>Waar</a:t>
            </a:r>
            <a:r>
              <a:rPr lang="en-GB" sz="2000" dirty="0">
                <a:solidFill>
                  <a:srgbClr val="103467"/>
                </a:solidFill>
              </a:rPr>
              <a:t> </a:t>
            </a:r>
            <a:r>
              <a:rPr lang="en-GB" sz="2000" dirty="0" err="1">
                <a:solidFill>
                  <a:srgbClr val="103467"/>
                </a:solidFill>
              </a:rPr>
              <a:t>lopen</a:t>
            </a:r>
            <a:r>
              <a:rPr lang="en-GB" sz="2000" dirty="0">
                <a:solidFill>
                  <a:srgbClr val="103467"/>
                </a:solidFill>
              </a:rPr>
              <a:t> </a:t>
            </a:r>
            <a:r>
              <a:rPr lang="en-GB" sz="2000" dirty="0" err="1">
                <a:solidFill>
                  <a:srgbClr val="103467"/>
                </a:solidFill>
              </a:rPr>
              <a:t>jullie</a:t>
            </a:r>
            <a:r>
              <a:rPr lang="en-GB" sz="2000" dirty="0">
                <a:solidFill>
                  <a:srgbClr val="103467"/>
                </a:solidFill>
              </a:rPr>
              <a:t> </a:t>
            </a:r>
            <a:r>
              <a:rPr lang="en-GB" sz="2000" dirty="0" err="1">
                <a:solidFill>
                  <a:srgbClr val="103467"/>
                </a:solidFill>
              </a:rPr>
              <a:t>tegen</a:t>
            </a:r>
            <a:r>
              <a:rPr lang="en-GB" sz="2000" dirty="0">
                <a:solidFill>
                  <a:srgbClr val="103467"/>
                </a:solidFill>
              </a:rPr>
              <a:t> </a:t>
            </a:r>
            <a:r>
              <a:rPr lang="en-GB" sz="2000" dirty="0" err="1">
                <a:solidFill>
                  <a:srgbClr val="103467"/>
                </a:solidFill>
              </a:rPr>
              <a:t>aan</a:t>
            </a:r>
            <a:r>
              <a:rPr lang="en-GB" sz="2000" dirty="0">
                <a:solidFill>
                  <a:srgbClr val="103467"/>
                </a:solidFill>
              </a:rPr>
              <a:t>?</a:t>
            </a:r>
          </a:p>
        </p:txBody>
      </p:sp>
      <p:sp>
        <p:nvSpPr>
          <p:cNvPr id="10" name="Tekstvak 9"/>
          <p:cNvSpPr txBox="1"/>
          <p:nvPr/>
        </p:nvSpPr>
        <p:spPr>
          <a:xfrm>
            <a:off x="4423692" y="2965830"/>
            <a:ext cx="3461219" cy="2031325"/>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i="1" dirty="0">
                <a:solidFill>
                  <a:schemeClr val="accent2">
                    <a:lumMod val="50000"/>
                  </a:schemeClr>
                </a:solidFill>
              </a:rPr>
              <a:t>“Durven zeggen wat je denkt”</a:t>
            </a:r>
          </a:p>
          <a:p>
            <a:r>
              <a:rPr lang="nl-NL" i="1" dirty="0">
                <a:solidFill>
                  <a:schemeClr val="accent2">
                    <a:lumMod val="50000"/>
                  </a:schemeClr>
                </a:solidFill>
              </a:rPr>
              <a:t>“Leerlingen koppelen aan een medewerker”</a:t>
            </a:r>
          </a:p>
          <a:p>
            <a:r>
              <a:rPr lang="nl-NL" i="1" dirty="0">
                <a:solidFill>
                  <a:schemeClr val="accent2">
                    <a:lumMod val="50000"/>
                  </a:schemeClr>
                </a:solidFill>
              </a:rPr>
              <a:t>“Up-to-date blijven met medische handelingen”</a:t>
            </a:r>
          </a:p>
          <a:p>
            <a:r>
              <a:rPr lang="nl-NL" i="1" dirty="0">
                <a:solidFill>
                  <a:schemeClr val="accent2">
                    <a:lumMod val="50000"/>
                  </a:schemeClr>
                </a:solidFill>
              </a:rPr>
              <a:t>Etc.</a:t>
            </a:r>
          </a:p>
        </p:txBody>
      </p:sp>
      <p:sp>
        <p:nvSpPr>
          <p:cNvPr id="11" name="Tekstvak 10"/>
          <p:cNvSpPr txBox="1"/>
          <p:nvPr/>
        </p:nvSpPr>
        <p:spPr>
          <a:xfrm>
            <a:off x="8313472" y="2157967"/>
            <a:ext cx="3461219" cy="40011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solidFill>
                  <a:srgbClr val="103467"/>
                </a:solidFill>
              </a:rPr>
              <a:t>Wat </a:t>
            </a:r>
            <a:r>
              <a:rPr lang="en-GB" sz="2000" dirty="0" err="1">
                <a:solidFill>
                  <a:srgbClr val="103467"/>
                </a:solidFill>
              </a:rPr>
              <a:t>heeft</a:t>
            </a:r>
            <a:r>
              <a:rPr lang="en-GB" sz="2000" dirty="0">
                <a:solidFill>
                  <a:srgbClr val="103467"/>
                </a:solidFill>
              </a:rPr>
              <a:t> </a:t>
            </a:r>
            <a:r>
              <a:rPr lang="en-GB" sz="2000" dirty="0" err="1">
                <a:solidFill>
                  <a:srgbClr val="103467"/>
                </a:solidFill>
              </a:rPr>
              <a:t>prioriteit</a:t>
            </a:r>
            <a:r>
              <a:rPr lang="en-GB" sz="2000" dirty="0">
                <a:solidFill>
                  <a:srgbClr val="103467"/>
                </a:solidFill>
              </a:rPr>
              <a:t>?</a:t>
            </a:r>
          </a:p>
        </p:txBody>
      </p:sp>
      <p:sp>
        <p:nvSpPr>
          <p:cNvPr id="12" name="Tekstvak 11"/>
          <p:cNvSpPr txBox="1"/>
          <p:nvPr/>
        </p:nvSpPr>
        <p:spPr>
          <a:xfrm>
            <a:off x="8313472" y="2965830"/>
            <a:ext cx="3461219" cy="1200329"/>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i="1" dirty="0">
                <a:solidFill>
                  <a:schemeClr val="accent2">
                    <a:lumMod val="50000"/>
                  </a:schemeClr>
                </a:solidFill>
              </a:rPr>
              <a:t>“Up-to-date blijven met medische handelingen, want hier lopen we dagelijks tegen aan”</a:t>
            </a:r>
          </a:p>
        </p:txBody>
      </p:sp>
      <p:pic>
        <p:nvPicPr>
          <p:cNvPr id="13" name="Afbeelding 12"/>
          <p:cNvPicPr>
            <a:picLocks noChangeAspect="1"/>
          </p:cNvPicPr>
          <p:nvPr/>
        </p:nvPicPr>
        <p:blipFill rotWithShape="1">
          <a:blip r:embed="rId3">
            <a:lum bright="70000" contrast="-70000"/>
          </a:blip>
          <a:srcRect t="48821" r="66879" b="5064"/>
          <a:stretch/>
        </p:blipFill>
        <p:spPr>
          <a:xfrm>
            <a:off x="325127" y="507644"/>
            <a:ext cx="3878787" cy="1419345"/>
          </a:xfrm>
          <a:prstGeom prst="rect">
            <a:avLst/>
          </a:prstGeom>
        </p:spPr>
      </p:pic>
      <p:pic>
        <p:nvPicPr>
          <p:cNvPr id="14" name="Afbeelding 13"/>
          <p:cNvPicPr>
            <a:picLocks noChangeAspect="1"/>
          </p:cNvPicPr>
          <p:nvPr/>
        </p:nvPicPr>
        <p:blipFill rotWithShape="1">
          <a:blip r:embed="rId3">
            <a:lum bright="70000" contrast="-70000"/>
          </a:blip>
          <a:srcRect l="65777" t="48821" b="5064"/>
          <a:stretch/>
        </p:blipFill>
        <p:spPr>
          <a:xfrm>
            <a:off x="8021968" y="507643"/>
            <a:ext cx="4007901" cy="1419345"/>
          </a:xfrm>
          <a:prstGeom prst="rect">
            <a:avLst/>
          </a:prstGeom>
        </p:spPr>
      </p:pic>
      <p:sp>
        <p:nvSpPr>
          <p:cNvPr id="15" name="Tekstvak 14"/>
          <p:cNvSpPr txBox="1"/>
          <p:nvPr/>
        </p:nvSpPr>
        <p:spPr>
          <a:xfrm>
            <a:off x="533910" y="5802642"/>
            <a:ext cx="11240781"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Hierbij een voorbeeld; wat valt jullie op?</a:t>
            </a:r>
          </a:p>
        </p:txBody>
      </p:sp>
      <p:sp>
        <p:nvSpPr>
          <p:cNvPr id="8" name="Rechthoekig bijschrift 7"/>
          <p:cNvSpPr/>
          <p:nvPr/>
        </p:nvSpPr>
        <p:spPr>
          <a:xfrm>
            <a:off x="533910" y="4076700"/>
            <a:ext cx="3461221" cy="1524774"/>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Hier schuilen knelpunten/oplossingen in. Neem deze mee in de knelpunten analyse.</a:t>
            </a:r>
          </a:p>
        </p:txBody>
      </p:sp>
      <p:sp>
        <p:nvSpPr>
          <p:cNvPr id="16" name="Rechthoekig bijschrift 15"/>
          <p:cNvSpPr/>
          <p:nvPr/>
        </p:nvSpPr>
        <p:spPr>
          <a:xfrm>
            <a:off x="7282979" y="4158901"/>
            <a:ext cx="3461221" cy="1524774"/>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Durven zeggen, is geen knelpunt. </a:t>
            </a:r>
          </a:p>
          <a:p>
            <a:pPr algn="ctr"/>
            <a:r>
              <a:rPr lang="nl-NL" dirty="0"/>
              <a:t>Leerlingen koppelen, is al een mogelijke oplossing.</a:t>
            </a:r>
          </a:p>
        </p:txBody>
      </p:sp>
      <p:sp>
        <p:nvSpPr>
          <p:cNvPr id="17" name="Rechthoekig bijschrift 16"/>
          <p:cNvSpPr/>
          <p:nvPr/>
        </p:nvSpPr>
        <p:spPr>
          <a:xfrm>
            <a:off x="8295307" y="335628"/>
            <a:ext cx="3461221" cy="1524774"/>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Prioriteit gaat om frequentie, maar ook om impact. Hoe erg is het?</a:t>
            </a:r>
          </a:p>
        </p:txBody>
      </p:sp>
    </p:spTree>
    <p:extLst>
      <p:ext uri="{BB962C8B-B14F-4D97-AF65-F5344CB8AC3E}">
        <p14:creationId xmlns:p14="http://schemas.microsoft.com/office/powerpoint/2010/main" val="416620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8"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Tijdelijke aanduiding voor inhoud 2"/>
          <p:cNvSpPr>
            <a:spLocks noGrp="1"/>
          </p:cNvSpPr>
          <p:nvPr>
            <p:ph idx="1"/>
          </p:nvPr>
        </p:nvSpPr>
        <p:spPr/>
        <p:txBody>
          <a:bodyPr/>
          <a:lstStyle/>
          <a:p>
            <a:endParaRPr lang="en-GB" dirty="0"/>
          </a:p>
        </p:txBody>
      </p:sp>
      <p:pic>
        <p:nvPicPr>
          <p:cNvPr id="6" name="Afbeelding 5"/>
          <p:cNvPicPr>
            <a:picLocks noChangeAspect="1"/>
          </p:cNvPicPr>
          <p:nvPr/>
        </p:nvPicPr>
        <p:blipFill rotWithShape="1">
          <a:blip r:embed="rId3"/>
          <a:srcRect t="48821" b="5064"/>
          <a:stretch/>
        </p:blipFill>
        <p:spPr>
          <a:xfrm>
            <a:off x="318861" y="507645"/>
            <a:ext cx="11711008" cy="1419345"/>
          </a:xfrm>
          <a:prstGeom prst="rect">
            <a:avLst/>
          </a:prstGeom>
        </p:spPr>
      </p:pic>
      <p:sp>
        <p:nvSpPr>
          <p:cNvPr id="4" name="Tekstvak 3"/>
          <p:cNvSpPr txBox="1"/>
          <p:nvPr/>
        </p:nvSpPr>
        <p:spPr>
          <a:xfrm>
            <a:off x="533912" y="2162403"/>
            <a:ext cx="3461219" cy="707886"/>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err="1">
                <a:solidFill>
                  <a:srgbClr val="103467"/>
                </a:solidFill>
              </a:rPr>
              <a:t>Waar</a:t>
            </a:r>
            <a:r>
              <a:rPr lang="en-GB" sz="2000" dirty="0">
                <a:solidFill>
                  <a:srgbClr val="103467"/>
                </a:solidFill>
              </a:rPr>
              <a:t> </a:t>
            </a:r>
            <a:r>
              <a:rPr lang="en-GB" sz="2000" dirty="0" err="1">
                <a:solidFill>
                  <a:srgbClr val="103467"/>
                </a:solidFill>
              </a:rPr>
              <a:t>denk</a:t>
            </a:r>
            <a:r>
              <a:rPr lang="en-GB" sz="2000" dirty="0">
                <a:solidFill>
                  <a:srgbClr val="103467"/>
                </a:solidFill>
              </a:rPr>
              <a:t> je </a:t>
            </a:r>
            <a:r>
              <a:rPr lang="en-GB" sz="2000" dirty="0" err="1">
                <a:solidFill>
                  <a:srgbClr val="103467"/>
                </a:solidFill>
              </a:rPr>
              <a:t>aan</a:t>
            </a:r>
            <a:r>
              <a:rPr lang="en-GB" sz="2000" dirty="0">
                <a:solidFill>
                  <a:srgbClr val="103467"/>
                </a:solidFill>
              </a:rPr>
              <a:t> </a:t>
            </a:r>
            <a:r>
              <a:rPr lang="en-GB" sz="2000" dirty="0" err="1">
                <a:solidFill>
                  <a:srgbClr val="103467"/>
                </a:solidFill>
              </a:rPr>
              <a:t>bij</a:t>
            </a:r>
            <a:r>
              <a:rPr lang="en-GB" sz="2000" dirty="0">
                <a:solidFill>
                  <a:srgbClr val="103467"/>
                </a:solidFill>
              </a:rPr>
              <a:t> </a:t>
            </a:r>
            <a:r>
              <a:rPr lang="en-GB" sz="2000" dirty="0" err="1">
                <a:solidFill>
                  <a:srgbClr val="103467"/>
                </a:solidFill>
              </a:rPr>
              <a:t>dit</a:t>
            </a:r>
            <a:r>
              <a:rPr lang="en-GB" sz="2000" dirty="0">
                <a:solidFill>
                  <a:srgbClr val="103467"/>
                </a:solidFill>
              </a:rPr>
              <a:t> </a:t>
            </a:r>
            <a:r>
              <a:rPr lang="en-GB" sz="2000" dirty="0" err="1">
                <a:solidFill>
                  <a:srgbClr val="103467"/>
                </a:solidFill>
              </a:rPr>
              <a:t>onderwerp</a:t>
            </a:r>
            <a:r>
              <a:rPr lang="en-GB" sz="2000" dirty="0">
                <a:solidFill>
                  <a:srgbClr val="103467"/>
                </a:solidFill>
              </a:rPr>
              <a:t>?</a:t>
            </a:r>
          </a:p>
        </p:txBody>
      </p:sp>
      <p:sp>
        <p:nvSpPr>
          <p:cNvPr id="7" name="Tekstvak 6"/>
          <p:cNvSpPr txBox="1"/>
          <p:nvPr/>
        </p:nvSpPr>
        <p:spPr>
          <a:xfrm>
            <a:off x="533912" y="2965830"/>
            <a:ext cx="3461219" cy="646331"/>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i="1" dirty="0">
                <a:solidFill>
                  <a:schemeClr val="accent2">
                    <a:lumMod val="50000"/>
                  </a:schemeClr>
                </a:solidFill>
              </a:rPr>
              <a:t>“Kennis over gedrag van bewoners”</a:t>
            </a:r>
          </a:p>
        </p:txBody>
      </p:sp>
      <p:sp>
        <p:nvSpPr>
          <p:cNvPr id="9" name="Tekstvak 8"/>
          <p:cNvSpPr txBox="1"/>
          <p:nvPr/>
        </p:nvSpPr>
        <p:spPr>
          <a:xfrm>
            <a:off x="4423692" y="2162403"/>
            <a:ext cx="3461219" cy="707886"/>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err="1">
                <a:solidFill>
                  <a:srgbClr val="103467"/>
                </a:solidFill>
              </a:rPr>
              <a:t>Waar</a:t>
            </a:r>
            <a:r>
              <a:rPr lang="en-GB" sz="2000" dirty="0">
                <a:solidFill>
                  <a:srgbClr val="103467"/>
                </a:solidFill>
              </a:rPr>
              <a:t> </a:t>
            </a:r>
            <a:r>
              <a:rPr lang="en-GB" sz="2000" dirty="0" err="1">
                <a:solidFill>
                  <a:srgbClr val="103467"/>
                </a:solidFill>
              </a:rPr>
              <a:t>lopen</a:t>
            </a:r>
            <a:r>
              <a:rPr lang="en-GB" sz="2000" dirty="0">
                <a:solidFill>
                  <a:srgbClr val="103467"/>
                </a:solidFill>
              </a:rPr>
              <a:t> </a:t>
            </a:r>
            <a:r>
              <a:rPr lang="en-GB" sz="2000" dirty="0" err="1">
                <a:solidFill>
                  <a:srgbClr val="103467"/>
                </a:solidFill>
              </a:rPr>
              <a:t>jullie</a:t>
            </a:r>
            <a:r>
              <a:rPr lang="en-GB" sz="2000" dirty="0">
                <a:solidFill>
                  <a:srgbClr val="103467"/>
                </a:solidFill>
              </a:rPr>
              <a:t> </a:t>
            </a:r>
            <a:r>
              <a:rPr lang="en-GB" sz="2000" dirty="0" err="1">
                <a:solidFill>
                  <a:srgbClr val="103467"/>
                </a:solidFill>
              </a:rPr>
              <a:t>tegen</a:t>
            </a:r>
            <a:r>
              <a:rPr lang="en-GB" sz="2000" dirty="0">
                <a:solidFill>
                  <a:srgbClr val="103467"/>
                </a:solidFill>
              </a:rPr>
              <a:t> </a:t>
            </a:r>
            <a:r>
              <a:rPr lang="en-GB" sz="2000" dirty="0" err="1">
                <a:solidFill>
                  <a:srgbClr val="103467"/>
                </a:solidFill>
              </a:rPr>
              <a:t>aan</a:t>
            </a:r>
            <a:r>
              <a:rPr lang="en-GB" sz="2000" dirty="0">
                <a:solidFill>
                  <a:srgbClr val="103467"/>
                </a:solidFill>
              </a:rPr>
              <a:t>?</a:t>
            </a:r>
          </a:p>
        </p:txBody>
      </p:sp>
      <p:sp>
        <p:nvSpPr>
          <p:cNvPr id="10" name="Tekstvak 9"/>
          <p:cNvSpPr txBox="1"/>
          <p:nvPr/>
        </p:nvSpPr>
        <p:spPr>
          <a:xfrm>
            <a:off x="4423692" y="2965830"/>
            <a:ext cx="3461219" cy="92333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i="1" dirty="0">
                <a:solidFill>
                  <a:schemeClr val="accent2">
                    <a:lumMod val="50000"/>
                  </a:schemeClr>
                </a:solidFill>
              </a:rPr>
              <a:t>“We weten niet goed hoe we met agressieve bewoners om moeten gaan”</a:t>
            </a:r>
          </a:p>
        </p:txBody>
      </p:sp>
      <p:sp>
        <p:nvSpPr>
          <p:cNvPr id="11" name="Tekstvak 10"/>
          <p:cNvSpPr txBox="1"/>
          <p:nvPr/>
        </p:nvSpPr>
        <p:spPr>
          <a:xfrm>
            <a:off x="8313472" y="2157967"/>
            <a:ext cx="3461219" cy="40011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solidFill>
                  <a:srgbClr val="103467"/>
                </a:solidFill>
              </a:rPr>
              <a:t>Wat </a:t>
            </a:r>
            <a:r>
              <a:rPr lang="en-GB" sz="2000" dirty="0" err="1">
                <a:solidFill>
                  <a:srgbClr val="103467"/>
                </a:solidFill>
              </a:rPr>
              <a:t>heeft</a:t>
            </a:r>
            <a:r>
              <a:rPr lang="en-GB" sz="2000" dirty="0">
                <a:solidFill>
                  <a:srgbClr val="103467"/>
                </a:solidFill>
              </a:rPr>
              <a:t> </a:t>
            </a:r>
            <a:r>
              <a:rPr lang="en-GB" sz="2000" dirty="0" err="1">
                <a:solidFill>
                  <a:srgbClr val="103467"/>
                </a:solidFill>
              </a:rPr>
              <a:t>prioriteit</a:t>
            </a:r>
            <a:r>
              <a:rPr lang="en-GB" sz="2000" dirty="0">
                <a:solidFill>
                  <a:srgbClr val="103467"/>
                </a:solidFill>
              </a:rPr>
              <a:t>?</a:t>
            </a:r>
          </a:p>
        </p:txBody>
      </p:sp>
      <p:sp>
        <p:nvSpPr>
          <p:cNvPr id="12" name="Tekstvak 11"/>
          <p:cNvSpPr txBox="1"/>
          <p:nvPr/>
        </p:nvSpPr>
        <p:spPr>
          <a:xfrm>
            <a:off x="8313472" y="2965830"/>
            <a:ext cx="3461219" cy="1200329"/>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i="1" dirty="0">
                <a:solidFill>
                  <a:schemeClr val="accent2">
                    <a:lumMod val="50000"/>
                  </a:schemeClr>
                </a:solidFill>
              </a:rPr>
              <a:t>“Het gedrag komt vaak voor (hoge frequentie) en het heeft een grote impact op ons team”</a:t>
            </a:r>
          </a:p>
        </p:txBody>
      </p:sp>
      <p:pic>
        <p:nvPicPr>
          <p:cNvPr id="13" name="Afbeelding 12"/>
          <p:cNvPicPr>
            <a:picLocks noChangeAspect="1"/>
          </p:cNvPicPr>
          <p:nvPr/>
        </p:nvPicPr>
        <p:blipFill rotWithShape="1">
          <a:blip r:embed="rId3">
            <a:lum bright="70000" contrast="-70000"/>
          </a:blip>
          <a:srcRect t="48821" r="66879" b="5064"/>
          <a:stretch/>
        </p:blipFill>
        <p:spPr>
          <a:xfrm>
            <a:off x="325127" y="507644"/>
            <a:ext cx="3878787" cy="1419345"/>
          </a:xfrm>
          <a:prstGeom prst="rect">
            <a:avLst/>
          </a:prstGeom>
        </p:spPr>
      </p:pic>
      <p:pic>
        <p:nvPicPr>
          <p:cNvPr id="14" name="Afbeelding 13"/>
          <p:cNvPicPr>
            <a:picLocks noChangeAspect="1"/>
          </p:cNvPicPr>
          <p:nvPr/>
        </p:nvPicPr>
        <p:blipFill rotWithShape="1">
          <a:blip r:embed="rId3">
            <a:lum bright="70000" contrast="-70000"/>
          </a:blip>
          <a:srcRect l="65777" t="48821" b="5064"/>
          <a:stretch/>
        </p:blipFill>
        <p:spPr>
          <a:xfrm>
            <a:off x="8021968" y="507643"/>
            <a:ext cx="4007901" cy="1419345"/>
          </a:xfrm>
          <a:prstGeom prst="rect">
            <a:avLst/>
          </a:prstGeom>
        </p:spPr>
      </p:pic>
      <p:sp>
        <p:nvSpPr>
          <p:cNvPr id="15" name="Tekstvak 14"/>
          <p:cNvSpPr txBox="1"/>
          <p:nvPr/>
        </p:nvSpPr>
        <p:spPr>
          <a:xfrm>
            <a:off x="553975" y="5523027"/>
            <a:ext cx="11240779"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Hierbij een meer concreet voorbeeld</a:t>
            </a:r>
          </a:p>
        </p:txBody>
      </p:sp>
      <p:sp>
        <p:nvSpPr>
          <p:cNvPr id="16" name="Rechthoekig bijschrift 15"/>
          <p:cNvSpPr/>
          <p:nvPr/>
        </p:nvSpPr>
        <p:spPr>
          <a:xfrm>
            <a:off x="4423690" y="3877019"/>
            <a:ext cx="3461221" cy="1524774"/>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Formuleren in de ‘we’ vorm, helpt om het belang van het team te benadrukken.</a:t>
            </a:r>
          </a:p>
        </p:txBody>
      </p:sp>
    </p:spTree>
    <p:extLst>
      <p:ext uri="{BB962C8B-B14F-4D97-AF65-F5344CB8AC3E}">
        <p14:creationId xmlns:p14="http://schemas.microsoft.com/office/powerpoint/2010/main" val="148084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Tijdelijke aanduiding voor inhoud 2"/>
          <p:cNvSpPr>
            <a:spLocks noGrp="1"/>
          </p:cNvSpPr>
          <p:nvPr>
            <p:ph idx="1"/>
          </p:nvPr>
        </p:nvSpPr>
        <p:spPr/>
        <p:txBody>
          <a:bodyPr/>
          <a:lstStyle/>
          <a:p>
            <a:endParaRPr lang="en-GB" dirty="0"/>
          </a:p>
        </p:txBody>
      </p:sp>
      <p:pic>
        <p:nvPicPr>
          <p:cNvPr id="6" name="Afbeelding 5"/>
          <p:cNvPicPr>
            <a:picLocks noChangeAspect="1"/>
          </p:cNvPicPr>
          <p:nvPr/>
        </p:nvPicPr>
        <p:blipFill rotWithShape="1">
          <a:blip r:embed="rId3"/>
          <a:srcRect t="48821" b="5064"/>
          <a:stretch/>
        </p:blipFill>
        <p:spPr>
          <a:xfrm>
            <a:off x="318861" y="507645"/>
            <a:ext cx="11711008" cy="1419345"/>
          </a:xfrm>
          <a:prstGeom prst="rect">
            <a:avLst/>
          </a:prstGeom>
        </p:spPr>
      </p:pic>
      <p:sp>
        <p:nvSpPr>
          <p:cNvPr id="4" name="Tekstvak 3"/>
          <p:cNvSpPr txBox="1"/>
          <p:nvPr/>
        </p:nvSpPr>
        <p:spPr>
          <a:xfrm>
            <a:off x="533912" y="2162403"/>
            <a:ext cx="3461219" cy="707886"/>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err="1">
                <a:solidFill>
                  <a:srgbClr val="103467"/>
                </a:solidFill>
              </a:rPr>
              <a:t>Waar</a:t>
            </a:r>
            <a:r>
              <a:rPr lang="en-GB" sz="2000" dirty="0">
                <a:solidFill>
                  <a:srgbClr val="103467"/>
                </a:solidFill>
              </a:rPr>
              <a:t> </a:t>
            </a:r>
            <a:r>
              <a:rPr lang="en-GB" sz="2000" dirty="0" err="1">
                <a:solidFill>
                  <a:srgbClr val="103467"/>
                </a:solidFill>
              </a:rPr>
              <a:t>denk</a:t>
            </a:r>
            <a:r>
              <a:rPr lang="en-GB" sz="2000" dirty="0">
                <a:solidFill>
                  <a:srgbClr val="103467"/>
                </a:solidFill>
              </a:rPr>
              <a:t> je </a:t>
            </a:r>
            <a:r>
              <a:rPr lang="en-GB" sz="2000" dirty="0" err="1">
                <a:solidFill>
                  <a:srgbClr val="103467"/>
                </a:solidFill>
              </a:rPr>
              <a:t>aan</a:t>
            </a:r>
            <a:r>
              <a:rPr lang="en-GB" sz="2000" dirty="0">
                <a:solidFill>
                  <a:srgbClr val="103467"/>
                </a:solidFill>
              </a:rPr>
              <a:t> </a:t>
            </a:r>
            <a:r>
              <a:rPr lang="en-GB" sz="2000" dirty="0" err="1">
                <a:solidFill>
                  <a:srgbClr val="103467"/>
                </a:solidFill>
              </a:rPr>
              <a:t>bij</a:t>
            </a:r>
            <a:r>
              <a:rPr lang="en-GB" sz="2000" dirty="0">
                <a:solidFill>
                  <a:srgbClr val="103467"/>
                </a:solidFill>
              </a:rPr>
              <a:t> </a:t>
            </a:r>
            <a:r>
              <a:rPr lang="en-GB" sz="2000" dirty="0" err="1">
                <a:solidFill>
                  <a:srgbClr val="103467"/>
                </a:solidFill>
              </a:rPr>
              <a:t>dit</a:t>
            </a:r>
            <a:r>
              <a:rPr lang="en-GB" sz="2000" dirty="0">
                <a:solidFill>
                  <a:srgbClr val="103467"/>
                </a:solidFill>
              </a:rPr>
              <a:t> </a:t>
            </a:r>
            <a:r>
              <a:rPr lang="en-GB" sz="2000" dirty="0" err="1">
                <a:solidFill>
                  <a:srgbClr val="103467"/>
                </a:solidFill>
              </a:rPr>
              <a:t>onderwerp</a:t>
            </a:r>
            <a:r>
              <a:rPr lang="en-GB" sz="2000" dirty="0">
                <a:solidFill>
                  <a:srgbClr val="103467"/>
                </a:solidFill>
              </a:rPr>
              <a:t>?</a:t>
            </a:r>
          </a:p>
        </p:txBody>
      </p:sp>
      <p:sp>
        <p:nvSpPr>
          <p:cNvPr id="7" name="Tekstvak 6"/>
          <p:cNvSpPr txBox="1"/>
          <p:nvPr/>
        </p:nvSpPr>
        <p:spPr>
          <a:xfrm>
            <a:off x="533912" y="2965830"/>
            <a:ext cx="3461219" cy="341632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p:txBody>
      </p:sp>
      <p:sp>
        <p:nvSpPr>
          <p:cNvPr id="9" name="Tekstvak 8"/>
          <p:cNvSpPr txBox="1"/>
          <p:nvPr/>
        </p:nvSpPr>
        <p:spPr>
          <a:xfrm>
            <a:off x="4423692" y="2162403"/>
            <a:ext cx="3461219" cy="707886"/>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err="1">
                <a:solidFill>
                  <a:srgbClr val="103467"/>
                </a:solidFill>
              </a:rPr>
              <a:t>Waar</a:t>
            </a:r>
            <a:r>
              <a:rPr lang="en-GB" sz="2000" dirty="0">
                <a:solidFill>
                  <a:srgbClr val="103467"/>
                </a:solidFill>
              </a:rPr>
              <a:t> </a:t>
            </a:r>
            <a:r>
              <a:rPr lang="en-GB" sz="2000" dirty="0" err="1">
                <a:solidFill>
                  <a:srgbClr val="103467"/>
                </a:solidFill>
              </a:rPr>
              <a:t>lopen</a:t>
            </a:r>
            <a:r>
              <a:rPr lang="en-GB" sz="2000" dirty="0">
                <a:solidFill>
                  <a:srgbClr val="103467"/>
                </a:solidFill>
              </a:rPr>
              <a:t> </a:t>
            </a:r>
            <a:r>
              <a:rPr lang="en-GB" sz="2000" dirty="0" err="1">
                <a:solidFill>
                  <a:srgbClr val="103467"/>
                </a:solidFill>
              </a:rPr>
              <a:t>jullie</a:t>
            </a:r>
            <a:r>
              <a:rPr lang="en-GB" sz="2000" dirty="0">
                <a:solidFill>
                  <a:srgbClr val="103467"/>
                </a:solidFill>
              </a:rPr>
              <a:t> </a:t>
            </a:r>
            <a:r>
              <a:rPr lang="en-GB" sz="2000" dirty="0" err="1">
                <a:solidFill>
                  <a:srgbClr val="103467"/>
                </a:solidFill>
              </a:rPr>
              <a:t>tegen</a:t>
            </a:r>
            <a:r>
              <a:rPr lang="en-GB" sz="2000" dirty="0">
                <a:solidFill>
                  <a:srgbClr val="103467"/>
                </a:solidFill>
              </a:rPr>
              <a:t> </a:t>
            </a:r>
            <a:r>
              <a:rPr lang="en-GB" sz="2000" dirty="0" err="1">
                <a:solidFill>
                  <a:srgbClr val="103467"/>
                </a:solidFill>
              </a:rPr>
              <a:t>aan</a:t>
            </a:r>
            <a:r>
              <a:rPr lang="en-GB" sz="2000" dirty="0">
                <a:solidFill>
                  <a:srgbClr val="103467"/>
                </a:solidFill>
              </a:rPr>
              <a:t>?</a:t>
            </a:r>
          </a:p>
        </p:txBody>
      </p:sp>
      <p:sp>
        <p:nvSpPr>
          <p:cNvPr id="10" name="Tekstvak 9"/>
          <p:cNvSpPr txBox="1"/>
          <p:nvPr/>
        </p:nvSpPr>
        <p:spPr>
          <a:xfrm>
            <a:off x="4423692" y="2965830"/>
            <a:ext cx="3461219" cy="341632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p:txBody>
      </p:sp>
      <p:sp>
        <p:nvSpPr>
          <p:cNvPr id="11" name="Tekstvak 10"/>
          <p:cNvSpPr txBox="1"/>
          <p:nvPr/>
        </p:nvSpPr>
        <p:spPr>
          <a:xfrm>
            <a:off x="8313472" y="2157967"/>
            <a:ext cx="3461219" cy="40011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solidFill>
                  <a:srgbClr val="103467"/>
                </a:solidFill>
              </a:rPr>
              <a:t>Wat </a:t>
            </a:r>
            <a:r>
              <a:rPr lang="en-GB" sz="2000" dirty="0" err="1">
                <a:solidFill>
                  <a:srgbClr val="103467"/>
                </a:solidFill>
              </a:rPr>
              <a:t>heeft</a:t>
            </a:r>
            <a:r>
              <a:rPr lang="en-GB" sz="2000" dirty="0">
                <a:solidFill>
                  <a:srgbClr val="103467"/>
                </a:solidFill>
              </a:rPr>
              <a:t> </a:t>
            </a:r>
            <a:r>
              <a:rPr lang="en-GB" sz="2000" dirty="0" err="1">
                <a:solidFill>
                  <a:srgbClr val="103467"/>
                </a:solidFill>
              </a:rPr>
              <a:t>prioriteit</a:t>
            </a:r>
            <a:r>
              <a:rPr lang="en-GB" sz="2000" dirty="0">
                <a:solidFill>
                  <a:srgbClr val="103467"/>
                </a:solidFill>
              </a:rPr>
              <a:t>?</a:t>
            </a:r>
          </a:p>
        </p:txBody>
      </p:sp>
      <p:sp>
        <p:nvSpPr>
          <p:cNvPr id="12" name="Tekstvak 11"/>
          <p:cNvSpPr txBox="1"/>
          <p:nvPr/>
        </p:nvSpPr>
        <p:spPr>
          <a:xfrm>
            <a:off x="8313472" y="2965830"/>
            <a:ext cx="3461219" cy="341632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p:txBody>
      </p:sp>
      <p:pic>
        <p:nvPicPr>
          <p:cNvPr id="15" name="Afbeelding 14"/>
          <p:cNvPicPr>
            <a:picLocks noChangeAspect="1"/>
          </p:cNvPicPr>
          <p:nvPr/>
        </p:nvPicPr>
        <p:blipFill rotWithShape="1">
          <a:blip r:embed="rId3">
            <a:lum bright="70000" contrast="-70000"/>
          </a:blip>
          <a:srcRect t="48821" r="33804" b="5064"/>
          <a:stretch/>
        </p:blipFill>
        <p:spPr>
          <a:xfrm>
            <a:off x="318861" y="507645"/>
            <a:ext cx="7752202" cy="1419345"/>
          </a:xfrm>
          <a:prstGeom prst="rect">
            <a:avLst/>
          </a:prstGeom>
        </p:spPr>
      </p:pic>
      <p:sp>
        <p:nvSpPr>
          <p:cNvPr id="13" name="Tekstvak 12"/>
          <p:cNvSpPr txBox="1"/>
          <p:nvPr/>
        </p:nvSpPr>
        <p:spPr>
          <a:xfrm>
            <a:off x="533911" y="3105702"/>
            <a:ext cx="3461219" cy="286232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Dito:</a:t>
            </a:r>
          </a:p>
          <a:p>
            <a:endParaRPr lang="nl-NL" sz="2000" dirty="0">
              <a:solidFill>
                <a:schemeClr val="bg1"/>
              </a:solidFill>
            </a:endParaRPr>
          </a:p>
          <a:p>
            <a:r>
              <a:rPr lang="nl-NL" sz="2000" dirty="0">
                <a:solidFill>
                  <a:schemeClr val="bg1"/>
                </a:solidFill>
              </a:rPr>
              <a:t>Herinnering voor jezelf: het gaat hier om alles in de werkomgeving die ervoor zorgt dat men prettig kan werken (bv; duidelijkheid taken/rollen, roosters etc.)</a:t>
            </a:r>
          </a:p>
        </p:txBody>
      </p:sp>
    </p:spTree>
    <p:extLst>
      <p:ext uri="{BB962C8B-B14F-4D97-AF65-F5344CB8AC3E}">
        <p14:creationId xmlns:p14="http://schemas.microsoft.com/office/powerpoint/2010/main" val="29042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solidFill>
                <a:srgbClr val="103467"/>
              </a:solidFill>
            </a:endParaRPr>
          </a:p>
        </p:txBody>
      </p:sp>
      <p:sp>
        <p:nvSpPr>
          <p:cNvPr id="3" name="Tijdelijke aanduiding voor inhoud 2"/>
          <p:cNvSpPr>
            <a:spLocks noGrp="1"/>
          </p:cNvSpPr>
          <p:nvPr>
            <p:ph idx="1"/>
          </p:nvPr>
        </p:nvSpPr>
        <p:spPr/>
        <p:txBody>
          <a:bodyPr/>
          <a:lstStyle/>
          <a:p>
            <a:endParaRPr lang="en-GB" dirty="0">
              <a:solidFill>
                <a:srgbClr val="103467"/>
              </a:solidFill>
            </a:endParaRPr>
          </a:p>
        </p:txBody>
      </p:sp>
      <p:pic>
        <p:nvPicPr>
          <p:cNvPr id="6" name="Afbeelding 5"/>
          <p:cNvPicPr>
            <a:picLocks noChangeAspect="1"/>
          </p:cNvPicPr>
          <p:nvPr/>
        </p:nvPicPr>
        <p:blipFill rotWithShape="1">
          <a:blip r:embed="rId3"/>
          <a:srcRect t="48821" b="5064"/>
          <a:stretch/>
        </p:blipFill>
        <p:spPr>
          <a:xfrm>
            <a:off x="318861" y="507645"/>
            <a:ext cx="11711008" cy="1419345"/>
          </a:xfrm>
          <a:prstGeom prst="rect">
            <a:avLst/>
          </a:prstGeom>
        </p:spPr>
      </p:pic>
      <p:sp>
        <p:nvSpPr>
          <p:cNvPr id="4" name="Tekstvak 3"/>
          <p:cNvSpPr txBox="1"/>
          <p:nvPr/>
        </p:nvSpPr>
        <p:spPr>
          <a:xfrm>
            <a:off x="533912" y="2162403"/>
            <a:ext cx="11199865" cy="40011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err="1">
                <a:solidFill>
                  <a:srgbClr val="103467"/>
                </a:solidFill>
              </a:rPr>
              <a:t>Welke</a:t>
            </a:r>
            <a:r>
              <a:rPr lang="en-GB" sz="2000" dirty="0">
                <a:solidFill>
                  <a:srgbClr val="103467"/>
                </a:solidFill>
              </a:rPr>
              <a:t> 2 of 3 </a:t>
            </a:r>
            <a:r>
              <a:rPr lang="en-GB" sz="2000" dirty="0" err="1">
                <a:solidFill>
                  <a:srgbClr val="103467"/>
                </a:solidFill>
              </a:rPr>
              <a:t>knelpunten</a:t>
            </a:r>
            <a:r>
              <a:rPr lang="en-GB" sz="2000" dirty="0">
                <a:solidFill>
                  <a:srgbClr val="103467"/>
                </a:solidFill>
              </a:rPr>
              <a:t> </a:t>
            </a:r>
            <a:r>
              <a:rPr lang="en-GB" sz="2000" dirty="0" err="1">
                <a:solidFill>
                  <a:srgbClr val="103467"/>
                </a:solidFill>
              </a:rPr>
              <a:t>willen</a:t>
            </a:r>
            <a:r>
              <a:rPr lang="en-GB" sz="2000" dirty="0">
                <a:solidFill>
                  <a:srgbClr val="103467"/>
                </a:solidFill>
              </a:rPr>
              <a:t> </a:t>
            </a:r>
            <a:r>
              <a:rPr lang="en-GB" sz="2000" dirty="0" err="1">
                <a:solidFill>
                  <a:srgbClr val="103467"/>
                </a:solidFill>
              </a:rPr>
              <a:t>jullie</a:t>
            </a:r>
            <a:r>
              <a:rPr lang="en-GB" sz="2000" dirty="0">
                <a:solidFill>
                  <a:srgbClr val="103467"/>
                </a:solidFill>
              </a:rPr>
              <a:t> </a:t>
            </a:r>
            <a:r>
              <a:rPr lang="en-GB" sz="2000" dirty="0" err="1">
                <a:solidFill>
                  <a:srgbClr val="103467"/>
                </a:solidFill>
              </a:rPr>
              <a:t>gaan</a:t>
            </a:r>
            <a:r>
              <a:rPr lang="en-GB" sz="2000" dirty="0">
                <a:solidFill>
                  <a:srgbClr val="103467"/>
                </a:solidFill>
              </a:rPr>
              <a:t> </a:t>
            </a:r>
            <a:r>
              <a:rPr lang="en-GB" sz="2000" dirty="0" err="1">
                <a:solidFill>
                  <a:srgbClr val="103467"/>
                </a:solidFill>
              </a:rPr>
              <a:t>oppakken</a:t>
            </a:r>
            <a:r>
              <a:rPr lang="en-GB" sz="2000" dirty="0">
                <a:solidFill>
                  <a:srgbClr val="103467"/>
                </a:solidFill>
              </a:rPr>
              <a:t>?</a:t>
            </a:r>
          </a:p>
        </p:txBody>
      </p:sp>
      <p:sp>
        <p:nvSpPr>
          <p:cNvPr id="7" name="Tekstvak 6"/>
          <p:cNvSpPr txBox="1"/>
          <p:nvPr/>
        </p:nvSpPr>
        <p:spPr>
          <a:xfrm>
            <a:off x="533912" y="2965830"/>
            <a:ext cx="11199865" cy="341632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err="1">
              <a:solidFill>
                <a:srgbClr val="103467"/>
              </a:solidFill>
            </a:endParaRPr>
          </a:p>
          <a:p>
            <a:endParaRPr lang="en-GB" dirty="0" err="1">
              <a:solidFill>
                <a:srgbClr val="103467"/>
              </a:solidFill>
            </a:endParaRPr>
          </a:p>
          <a:p>
            <a:endParaRPr lang="en-GB" dirty="0" err="1">
              <a:solidFill>
                <a:srgbClr val="103467"/>
              </a:solidFill>
            </a:endParaRPr>
          </a:p>
          <a:p>
            <a:endParaRPr lang="en-GB" dirty="0" err="1">
              <a:solidFill>
                <a:srgbClr val="103467"/>
              </a:solidFill>
            </a:endParaRPr>
          </a:p>
          <a:p>
            <a:endParaRPr lang="en-GB" dirty="0" err="1">
              <a:solidFill>
                <a:srgbClr val="103467"/>
              </a:solidFill>
            </a:endParaRPr>
          </a:p>
          <a:p>
            <a:endParaRPr lang="en-GB" dirty="0" err="1">
              <a:solidFill>
                <a:srgbClr val="103467"/>
              </a:solidFill>
            </a:endParaRPr>
          </a:p>
          <a:p>
            <a:endParaRPr lang="en-GB" dirty="0" err="1">
              <a:solidFill>
                <a:srgbClr val="103467"/>
              </a:solidFill>
            </a:endParaRPr>
          </a:p>
          <a:p>
            <a:endParaRPr lang="en-GB" dirty="0" err="1">
              <a:solidFill>
                <a:srgbClr val="103467"/>
              </a:solidFill>
            </a:endParaRPr>
          </a:p>
          <a:p>
            <a:endParaRPr lang="en-GB" dirty="0" err="1">
              <a:solidFill>
                <a:srgbClr val="103467"/>
              </a:solidFill>
            </a:endParaRPr>
          </a:p>
          <a:p>
            <a:endParaRPr lang="en-GB" dirty="0" err="1">
              <a:solidFill>
                <a:srgbClr val="103467"/>
              </a:solidFill>
            </a:endParaRPr>
          </a:p>
          <a:p>
            <a:endParaRPr lang="en-GB" dirty="0" err="1">
              <a:solidFill>
                <a:srgbClr val="103467"/>
              </a:solidFill>
            </a:endParaRPr>
          </a:p>
          <a:p>
            <a:endParaRPr lang="en-GB" dirty="0" err="1">
              <a:solidFill>
                <a:srgbClr val="103467"/>
              </a:solidFill>
            </a:endParaRPr>
          </a:p>
        </p:txBody>
      </p:sp>
      <p:sp>
        <p:nvSpPr>
          <p:cNvPr id="8" name="Tekstvak 7"/>
          <p:cNvSpPr txBox="1"/>
          <p:nvPr/>
        </p:nvSpPr>
        <p:spPr>
          <a:xfrm>
            <a:off x="533911" y="3105702"/>
            <a:ext cx="11199866" cy="13234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Som op wat er ter sprake is gekomen. En kies samen met de groep. Dit kan door in duo’s geeltjes te laten plakken. </a:t>
            </a:r>
          </a:p>
          <a:p>
            <a:endParaRPr lang="nl-NL" sz="2000" dirty="0">
              <a:solidFill>
                <a:schemeClr val="bg1"/>
              </a:solidFill>
            </a:endParaRPr>
          </a:p>
          <a:p>
            <a:r>
              <a:rPr lang="nl-NL" sz="2000" dirty="0">
                <a:solidFill>
                  <a:schemeClr val="bg1"/>
                </a:solidFill>
              </a:rPr>
              <a:t>Belangrijk in de keuze is de frequentie en impact van het knelpunt voor het gehele team. </a:t>
            </a:r>
          </a:p>
        </p:txBody>
      </p:sp>
    </p:spTree>
    <p:extLst>
      <p:ext uri="{BB962C8B-B14F-4D97-AF65-F5344CB8AC3E}">
        <p14:creationId xmlns:p14="http://schemas.microsoft.com/office/powerpoint/2010/main" val="15004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dirty="0" err="1">
                <a:solidFill>
                  <a:srgbClr val="103467"/>
                </a:solidFill>
              </a:rPr>
              <a:t>Evaluatie</a:t>
            </a:r>
            <a:endParaRPr lang="en-GB" sz="5000" dirty="0">
              <a:solidFill>
                <a:srgbClr val="103467"/>
              </a:solidFill>
            </a:endParaRPr>
          </a:p>
        </p:txBody>
      </p:sp>
      <p:sp>
        <p:nvSpPr>
          <p:cNvPr id="7" name="Tijdelijke aanduiding voor tekst 6"/>
          <p:cNvSpPr>
            <a:spLocks noGrp="1"/>
          </p:cNvSpPr>
          <p:nvPr>
            <p:ph type="body" sz="half" idx="2"/>
          </p:nvPr>
        </p:nvSpPr>
        <p:spPr/>
        <p:txBody>
          <a:bodyPr>
            <a:normAutofit/>
          </a:bodyPr>
          <a:lstStyle/>
          <a:p>
            <a:pPr marL="285750" indent="-285750">
              <a:buFontTx/>
              <a:buChar char="-"/>
            </a:pPr>
            <a:r>
              <a:rPr lang="en-GB" sz="2000" dirty="0">
                <a:solidFill>
                  <a:srgbClr val="103467"/>
                </a:solidFill>
              </a:rPr>
              <a:t>Link </a:t>
            </a:r>
            <a:r>
              <a:rPr lang="en-GB" sz="2000" dirty="0" err="1">
                <a:solidFill>
                  <a:srgbClr val="103467"/>
                </a:solidFill>
              </a:rPr>
              <a:t>naar</a:t>
            </a:r>
            <a:r>
              <a:rPr lang="en-GB" sz="2000" dirty="0">
                <a:solidFill>
                  <a:srgbClr val="103467"/>
                </a:solidFill>
              </a:rPr>
              <a:t> </a:t>
            </a:r>
            <a:r>
              <a:rPr lang="en-GB" sz="2000" dirty="0" err="1">
                <a:solidFill>
                  <a:srgbClr val="103467"/>
                </a:solidFill>
              </a:rPr>
              <a:t>vragenlijst</a:t>
            </a:r>
            <a:r>
              <a:rPr lang="en-GB" sz="2000" dirty="0">
                <a:solidFill>
                  <a:srgbClr val="103467"/>
                </a:solidFill>
              </a:rPr>
              <a:t> / offline </a:t>
            </a:r>
            <a:r>
              <a:rPr lang="en-GB" sz="2000" dirty="0" err="1">
                <a:solidFill>
                  <a:srgbClr val="103467"/>
                </a:solidFill>
              </a:rPr>
              <a:t>vragenlijsten</a:t>
            </a:r>
            <a:endParaRPr lang="en-GB" sz="2000" dirty="0">
              <a:solidFill>
                <a:srgbClr val="103467"/>
              </a:solidFill>
            </a:endParaRPr>
          </a:p>
          <a:p>
            <a:pPr marL="285750" indent="-285750">
              <a:buFontTx/>
              <a:buChar char="-"/>
            </a:pPr>
            <a:endParaRPr lang="en-GB" dirty="0"/>
          </a:p>
          <a:p>
            <a:pPr marL="285750" indent="-285750">
              <a:buFontTx/>
              <a:buChar char="-"/>
            </a:pPr>
            <a:endParaRPr lang="en-GB" dirty="0"/>
          </a:p>
        </p:txBody>
      </p:sp>
      <p:sp>
        <p:nvSpPr>
          <p:cNvPr id="5" name="Tijdelijke aanduiding voor inhoud 4"/>
          <p:cNvSpPr>
            <a:spLocks noGrp="1"/>
          </p:cNvSpPr>
          <p:nvPr>
            <p:ph idx="1"/>
          </p:nvPr>
        </p:nvSpPr>
        <p:spPr/>
        <p:txBody>
          <a:bodyPr/>
          <a:lstStyle/>
          <a:p>
            <a:endParaRPr lang="nl-NL"/>
          </a:p>
        </p:txBody>
      </p:sp>
      <p:pic>
        <p:nvPicPr>
          <p:cNvPr id="1026" name="Picture 2" descr="Survey Icon High Res Stock Images | Shutterstock"/>
          <p:cNvPicPr>
            <a:picLocks noChangeAspect="1" noChangeArrowheads="1"/>
          </p:cNvPicPr>
          <p:nvPr/>
        </p:nvPicPr>
        <p:blipFill rotWithShape="1">
          <a:blip r:embed="rId4">
            <a:clrChange>
              <a:clrFrom>
                <a:srgbClr val="F7F1F5"/>
              </a:clrFrom>
              <a:clrTo>
                <a:srgbClr val="F7F1F5">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t="6841" b="18057"/>
          <a:stretch/>
        </p:blipFill>
        <p:spPr bwMode="auto">
          <a:xfrm>
            <a:off x="6996331" y="2155284"/>
            <a:ext cx="3115761"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87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dirty="0" err="1">
                <a:solidFill>
                  <a:srgbClr val="103467"/>
                </a:solidFill>
              </a:rPr>
              <a:t>Jouw</a:t>
            </a:r>
            <a:r>
              <a:rPr lang="en-GB" sz="5000" dirty="0">
                <a:solidFill>
                  <a:srgbClr val="103467"/>
                </a:solidFill>
              </a:rPr>
              <a:t> </a:t>
            </a:r>
            <a:r>
              <a:rPr lang="en-GB" sz="5000" dirty="0" err="1">
                <a:solidFill>
                  <a:srgbClr val="103467"/>
                </a:solidFill>
              </a:rPr>
              <a:t>rol</a:t>
            </a:r>
            <a:endParaRPr lang="en-GB" sz="5000" dirty="0">
              <a:solidFill>
                <a:srgbClr val="103467"/>
              </a:solidFill>
            </a:endParaRPr>
          </a:p>
        </p:txBody>
      </p:sp>
      <p:sp>
        <p:nvSpPr>
          <p:cNvPr id="4" name="Tijdelijke aanduiding voor inhoud 3"/>
          <p:cNvSpPr>
            <a:spLocks noGrp="1"/>
          </p:cNvSpPr>
          <p:nvPr>
            <p:ph sz="half" idx="1"/>
          </p:nvPr>
        </p:nvSpPr>
        <p:spPr/>
        <p:txBody>
          <a:bodyPr>
            <a:normAutofit/>
          </a:bodyPr>
          <a:lstStyle/>
          <a:p>
            <a:pPr>
              <a:buFont typeface="Wingdings" panose="05000000000000000000" pitchFamily="2" charset="2"/>
              <a:buChar char="ü"/>
            </a:pPr>
            <a:r>
              <a:rPr lang="en-GB" dirty="0">
                <a:solidFill>
                  <a:schemeClr val="accent2">
                    <a:lumMod val="50000"/>
                  </a:schemeClr>
                </a:solidFill>
              </a:rPr>
              <a:t> </a:t>
            </a:r>
            <a:r>
              <a:rPr lang="en-GB" dirty="0" err="1">
                <a:solidFill>
                  <a:schemeClr val="accent2">
                    <a:lumMod val="50000"/>
                  </a:schemeClr>
                </a:solidFill>
              </a:rPr>
              <a:t>Zorg</a:t>
            </a:r>
            <a:r>
              <a:rPr lang="en-GB" dirty="0">
                <a:solidFill>
                  <a:schemeClr val="accent2">
                    <a:lumMod val="50000"/>
                  </a:schemeClr>
                </a:solidFill>
              </a:rPr>
              <a:t> </a:t>
            </a:r>
            <a:r>
              <a:rPr lang="en-GB" dirty="0" err="1">
                <a:solidFill>
                  <a:schemeClr val="accent2">
                    <a:lumMod val="50000"/>
                  </a:schemeClr>
                </a:solidFill>
              </a:rPr>
              <a:t>voor</a:t>
            </a:r>
            <a:r>
              <a:rPr lang="en-GB" dirty="0">
                <a:solidFill>
                  <a:schemeClr val="accent2">
                    <a:lumMod val="50000"/>
                  </a:schemeClr>
                </a:solidFill>
              </a:rPr>
              <a:t> </a:t>
            </a:r>
            <a:r>
              <a:rPr lang="en-GB" dirty="0" err="1">
                <a:solidFill>
                  <a:schemeClr val="accent2">
                    <a:lumMod val="50000"/>
                  </a:schemeClr>
                </a:solidFill>
              </a:rPr>
              <a:t>een</a:t>
            </a:r>
            <a:r>
              <a:rPr lang="en-GB" dirty="0">
                <a:solidFill>
                  <a:schemeClr val="accent2">
                    <a:lumMod val="50000"/>
                  </a:schemeClr>
                </a:solidFill>
              </a:rPr>
              <a:t> </a:t>
            </a:r>
            <a:r>
              <a:rPr lang="en-GB" dirty="0" err="1">
                <a:solidFill>
                  <a:schemeClr val="accent2">
                    <a:lumMod val="50000"/>
                  </a:schemeClr>
                </a:solidFill>
              </a:rPr>
              <a:t>veilige</a:t>
            </a:r>
            <a:r>
              <a:rPr lang="en-GB" dirty="0">
                <a:solidFill>
                  <a:schemeClr val="accent2">
                    <a:lumMod val="50000"/>
                  </a:schemeClr>
                </a:solidFill>
              </a:rPr>
              <a:t> </a:t>
            </a:r>
            <a:r>
              <a:rPr lang="en-GB" dirty="0" err="1">
                <a:solidFill>
                  <a:schemeClr val="accent2">
                    <a:lumMod val="50000"/>
                  </a:schemeClr>
                </a:solidFill>
              </a:rPr>
              <a:t>omgeving</a:t>
            </a:r>
            <a:endParaRPr lang="en-GB" dirty="0">
              <a:solidFill>
                <a:schemeClr val="accent2">
                  <a:lumMod val="50000"/>
                </a:schemeClr>
              </a:solidFill>
            </a:endParaRPr>
          </a:p>
          <a:p>
            <a:pPr>
              <a:buFont typeface="Wingdings" panose="05000000000000000000" pitchFamily="2" charset="2"/>
              <a:buChar char="ü"/>
            </a:pPr>
            <a:r>
              <a:rPr lang="en-GB" dirty="0">
                <a:solidFill>
                  <a:schemeClr val="accent2">
                    <a:lumMod val="50000"/>
                  </a:schemeClr>
                </a:solidFill>
              </a:rPr>
              <a:t> Het </a:t>
            </a:r>
            <a:r>
              <a:rPr lang="en-GB" dirty="0" err="1">
                <a:solidFill>
                  <a:schemeClr val="accent2">
                    <a:lumMod val="50000"/>
                  </a:schemeClr>
                </a:solidFill>
              </a:rPr>
              <a:t>gesprek</a:t>
            </a:r>
            <a:r>
              <a:rPr lang="en-GB" dirty="0">
                <a:solidFill>
                  <a:schemeClr val="accent2">
                    <a:lumMod val="50000"/>
                  </a:schemeClr>
                </a:solidFill>
              </a:rPr>
              <a:t> </a:t>
            </a:r>
            <a:r>
              <a:rPr lang="en-GB" dirty="0" err="1">
                <a:solidFill>
                  <a:schemeClr val="accent2">
                    <a:lumMod val="50000"/>
                  </a:schemeClr>
                </a:solidFill>
              </a:rPr>
              <a:t>wordt</a:t>
            </a:r>
            <a:r>
              <a:rPr lang="en-GB" dirty="0">
                <a:solidFill>
                  <a:schemeClr val="accent2">
                    <a:lumMod val="50000"/>
                  </a:schemeClr>
                </a:solidFill>
              </a:rPr>
              <a:t> in </a:t>
            </a:r>
            <a:r>
              <a:rPr lang="en-GB" dirty="0" err="1">
                <a:solidFill>
                  <a:schemeClr val="accent2">
                    <a:lumMod val="50000"/>
                  </a:schemeClr>
                </a:solidFill>
              </a:rPr>
              <a:t>vertrouwelijkheid</a:t>
            </a:r>
            <a:r>
              <a:rPr lang="en-GB" dirty="0">
                <a:solidFill>
                  <a:schemeClr val="accent2">
                    <a:lumMod val="50000"/>
                  </a:schemeClr>
                </a:solidFill>
              </a:rPr>
              <a:t> </a:t>
            </a:r>
            <a:r>
              <a:rPr lang="en-GB" dirty="0" err="1">
                <a:solidFill>
                  <a:schemeClr val="accent2">
                    <a:lumMod val="50000"/>
                  </a:schemeClr>
                </a:solidFill>
              </a:rPr>
              <a:t>uitgevoerd</a:t>
            </a:r>
            <a:endParaRPr lang="en-GB" dirty="0">
              <a:solidFill>
                <a:schemeClr val="accent2">
                  <a:lumMod val="50000"/>
                </a:schemeClr>
              </a:solidFill>
            </a:endParaRPr>
          </a:p>
          <a:p>
            <a:pPr>
              <a:buFont typeface="Wingdings" panose="05000000000000000000" pitchFamily="2" charset="2"/>
              <a:buChar char="ü"/>
            </a:pPr>
            <a:r>
              <a:rPr lang="en-GB" dirty="0">
                <a:solidFill>
                  <a:schemeClr val="accent2">
                    <a:lumMod val="50000"/>
                  </a:schemeClr>
                </a:solidFill>
              </a:rPr>
              <a:t> De </a:t>
            </a:r>
            <a:r>
              <a:rPr lang="en-GB" dirty="0" err="1">
                <a:solidFill>
                  <a:schemeClr val="accent2">
                    <a:lumMod val="50000"/>
                  </a:schemeClr>
                </a:solidFill>
              </a:rPr>
              <a:t>aanpak</a:t>
            </a:r>
            <a:r>
              <a:rPr lang="en-GB" dirty="0">
                <a:solidFill>
                  <a:schemeClr val="accent2">
                    <a:lumMod val="50000"/>
                  </a:schemeClr>
                </a:solidFill>
              </a:rPr>
              <a:t> is </a:t>
            </a:r>
            <a:r>
              <a:rPr lang="en-GB" dirty="0" err="1">
                <a:solidFill>
                  <a:schemeClr val="accent2">
                    <a:lumMod val="50000"/>
                  </a:schemeClr>
                </a:solidFill>
              </a:rPr>
              <a:t>niet</a:t>
            </a:r>
            <a:r>
              <a:rPr lang="en-GB" dirty="0">
                <a:solidFill>
                  <a:schemeClr val="accent2">
                    <a:lumMod val="50000"/>
                  </a:schemeClr>
                </a:solidFill>
              </a:rPr>
              <a:t> </a:t>
            </a:r>
            <a:r>
              <a:rPr lang="en-GB" dirty="0" err="1">
                <a:solidFill>
                  <a:schemeClr val="accent2">
                    <a:lumMod val="50000"/>
                  </a:schemeClr>
                </a:solidFill>
              </a:rPr>
              <a:t>geschikt</a:t>
            </a:r>
            <a:r>
              <a:rPr lang="en-GB" dirty="0">
                <a:solidFill>
                  <a:schemeClr val="accent2">
                    <a:lumMod val="50000"/>
                  </a:schemeClr>
                </a:solidFill>
              </a:rPr>
              <a:t> </a:t>
            </a:r>
            <a:r>
              <a:rPr lang="en-GB" dirty="0" err="1">
                <a:solidFill>
                  <a:schemeClr val="accent2">
                    <a:lumMod val="50000"/>
                  </a:schemeClr>
                </a:solidFill>
              </a:rPr>
              <a:t>voor</a:t>
            </a:r>
            <a:r>
              <a:rPr lang="en-GB" dirty="0">
                <a:solidFill>
                  <a:schemeClr val="accent2">
                    <a:lumMod val="50000"/>
                  </a:schemeClr>
                </a:solidFill>
              </a:rPr>
              <a:t> </a:t>
            </a:r>
            <a:r>
              <a:rPr lang="en-GB" dirty="0" err="1">
                <a:solidFill>
                  <a:schemeClr val="accent2">
                    <a:lumMod val="50000"/>
                  </a:schemeClr>
                </a:solidFill>
              </a:rPr>
              <a:t>conflicten</a:t>
            </a:r>
            <a:endParaRPr lang="en-GB" dirty="0">
              <a:solidFill>
                <a:schemeClr val="accent2">
                  <a:lumMod val="50000"/>
                </a:schemeClr>
              </a:solidFill>
            </a:endParaRPr>
          </a:p>
          <a:p>
            <a:endParaRPr lang="nl-NL" dirty="0"/>
          </a:p>
        </p:txBody>
      </p:sp>
      <p:sp>
        <p:nvSpPr>
          <p:cNvPr id="7" name="Tijdelijke aanduiding voor tekst 6"/>
          <p:cNvSpPr>
            <a:spLocks noGrp="1"/>
          </p:cNvSpPr>
          <p:nvPr>
            <p:ph sz="half" idx="2"/>
          </p:nvPr>
        </p:nvSpPr>
        <p:spPr/>
        <p:txBody>
          <a:bodyPr>
            <a:normAutofit/>
          </a:bodyPr>
          <a:lstStyle/>
          <a:p>
            <a:pPr>
              <a:buFont typeface="Wingdings" panose="05000000000000000000" pitchFamily="2" charset="2"/>
              <a:buChar char="ü"/>
            </a:pPr>
            <a:r>
              <a:rPr lang="nl-NL" dirty="0">
                <a:solidFill>
                  <a:schemeClr val="accent2">
                    <a:lumMod val="50000"/>
                  </a:schemeClr>
                </a:solidFill>
              </a:rPr>
              <a:t> Stimuleer eigen regie en keuzes in het vaststellen van knelpunten</a:t>
            </a:r>
          </a:p>
          <a:p>
            <a:pPr>
              <a:buFont typeface="Wingdings" panose="05000000000000000000" pitchFamily="2" charset="2"/>
              <a:buChar char="ü"/>
            </a:pPr>
            <a:r>
              <a:rPr lang="nl-NL" dirty="0">
                <a:solidFill>
                  <a:schemeClr val="accent2">
                    <a:lumMod val="50000"/>
                  </a:schemeClr>
                </a:solidFill>
              </a:rPr>
              <a:t> Probeer de belangrijkste knelpunten boven tafel te krijgen</a:t>
            </a:r>
          </a:p>
          <a:p>
            <a:pPr>
              <a:buFont typeface="Wingdings" panose="05000000000000000000" pitchFamily="2" charset="2"/>
              <a:buChar char="ü"/>
            </a:pPr>
            <a:r>
              <a:rPr lang="nl-NL" dirty="0">
                <a:solidFill>
                  <a:schemeClr val="accent2">
                    <a:lumMod val="50000"/>
                  </a:schemeClr>
                </a:solidFill>
              </a:rPr>
              <a:t> Luister, vat samen en vraag door</a:t>
            </a:r>
          </a:p>
          <a:p>
            <a:pPr>
              <a:buFont typeface="Wingdings" panose="05000000000000000000" pitchFamily="2" charset="2"/>
              <a:buChar char="ü"/>
            </a:pPr>
            <a:r>
              <a:rPr lang="nl-NL" dirty="0">
                <a:solidFill>
                  <a:schemeClr val="accent2">
                    <a:lumMod val="50000"/>
                  </a:schemeClr>
                </a:solidFill>
              </a:rPr>
              <a:t> Houd in de gaten dat het gaat over het team en niet over het individu</a:t>
            </a:r>
          </a:p>
          <a:p>
            <a:pPr>
              <a:buFont typeface="Wingdings" panose="05000000000000000000" pitchFamily="2" charset="2"/>
              <a:buChar char="ü"/>
            </a:pPr>
            <a:endParaRPr lang="en-GB" dirty="0"/>
          </a:p>
          <a:p>
            <a:pPr marL="285750" indent="-285750">
              <a:buFontTx/>
              <a:buChar char="-"/>
            </a:pPr>
            <a:endParaRPr lang="en-GB" dirty="0"/>
          </a:p>
        </p:txBody>
      </p:sp>
    </p:spTree>
    <p:extLst>
      <p:ext uri="{BB962C8B-B14F-4D97-AF65-F5344CB8AC3E}">
        <p14:creationId xmlns:p14="http://schemas.microsoft.com/office/powerpoint/2010/main" val="337398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0" y="104327"/>
            <a:ext cx="12192000" cy="4363345"/>
          </a:xfrm>
          <a:prstGeom prst="rec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4"/>
          <p:cNvSpPr>
            <a:spLocks noGrp="1"/>
          </p:cNvSpPr>
          <p:nvPr>
            <p:ph type="title"/>
          </p:nvPr>
        </p:nvSpPr>
        <p:spPr/>
        <p:txBody>
          <a:bodyPr>
            <a:normAutofit/>
          </a:bodyPr>
          <a:lstStyle/>
          <a:p>
            <a:r>
              <a:rPr lang="en-GB" sz="6600" b="1" dirty="0">
                <a:solidFill>
                  <a:schemeClr val="bg1"/>
                </a:solidFill>
              </a:rPr>
              <a:t>Welkom I</a:t>
            </a:r>
          </a:p>
        </p:txBody>
      </p:sp>
      <p:sp>
        <p:nvSpPr>
          <p:cNvPr id="6" name="Tijdelijke aanduiding voor inhoud 5"/>
          <p:cNvSpPr>
            <a:spLocks noGrp="1"/>
          </p:cNvSpPr>
          <p:nvPr>
            <p:ph idx="1"/>
          </p:nvPr>
        </p:nvSpPr>
        <p:spPr>
          <a:xfrm>
            <a:off x="1024128" y="2286000"/>
            <a:ext cx="9720073" cy="3784600"/>
          </a:xfrm>
          <a:noFill/>
        </p:spPr>
        <p:txBody>
          <a:bodyPr>
            <a:normAutofit/>
          </a:bodyPr>
          <a:lstStyle/>
          <a:p>
            <a:pPr marL="285750" indent="-285750">
              <a:buFontTx/>
              <a:buChar char="-"/>
            </a:pPr>
            <a:r>
              <a:rPr lang="en-GB" dirty="0" err="1">
                <a:solidFill>
                  <a:srgbClr val="103467"/>
                </a:solidFill>
              </a:rPr>
              <a:t>Kennismaking</a:t>
            </a:r>
            <a:r>
              <a:rPr lang="en-GB" dirty="0">
                <a:solidFill>
                  <a:srgbClr val="103467"/>
                </a:solidFill>
              </a:rPr>
              <a:t>			(10 min) </a:t>
            </a:r>
          </a:p>
          <a:p>
            <a:pPr marL="285750" indent="-285750">
              <a:buFontTx/>
              <a:buChar char="-"/>
            </a:pPr>
            <a:r>
              <a:rPr lang="en-GB" dirty="0" err="1">
                <a:solidFill>
                  <a:srgbClr val="103467"/>
                </a:solidFill>
              </a:rPr>
              <a:t>Leerdoelen</a:t>
            </a:r>
            <a:r>
              <a:rPr lang="en-GB" dirty="0">
                <a:solidFill>
                  <a:srgbClr val="103467"/>
                </a:solidFill>
              </a:rPr>
              <a:t> van </a:t>
            </a:r>
            <a:r>
              <a:rPr lang="en-GB" dirty="0" err="1">
                <a:solidFill>
                  <a:srgbClr val="103467"/>
                </a:solidFill>
              </a:rPr>
              <a:t>vandaag</a:t>
            </a:r>
            <a:r>
              <a:rPr lang="en-GB" dirty="0">
                <a:solidFill>
                  <a:srgbClr val="103467"/>
                </a:solidFill>
              </a:rPr>
              <a:t>	(5 min) </a:t>
            </a:r>
          </a:p>
          <a:p>
            <a:pPr marL="285750" indent="-285750">
              <a:buFontTx/>
              <a:buChar char="-"/>
            </a:pPr>
            <a:r>
              <a:rPr lang="en-GB" dirty="0">
                <a:solidFill>
                  <a:srgbClr val="103467"/>
                </a:solidFill>
              </a:rPr>
              <a:t>De </a:t>
            </a:r>
            <a:r>
              <a:rPr lang="en-GB" dirty="0" err="1">
                <a:solidFill>
                  <a:srgbClr val="103467"/>
                </a:solidFill>
              </a:rPr>
              <a:t>Gezond</a:t>
            </a:r>
            <a:r>
              <a:rPr lang="en-GB" dirty="0">
                <a:solidFill>
                  <a:srgbClr val="103467"/>
                </a:solidFill>
              </a:rPr>
              <a:t> </a:t>
            </a:r>
            <a:r>
              <a:rPr lang="en-GB" dirty="0" err="1">
                <a:solidFill>
                  <a:srgbClr val="103467"/>
                </a:solidFill>
              </a:rPr>
              <a:t>Werken</a:t>
            </a:r>
            <a:r>
              <a:rPr lang="en-GB" dirty="0">
                <a:solidFill>
                  <a:srgbClr val="103467"/>
                </a:solidFill>
              </a:rPr>
              <a:t> </a:t>
            </a:r>
            <a:r>
              <a:rPr lang="en-GB" dirty="0" err="1">
                <a:solidFill>
                  <a:srgbClr val="103467"/>
                </a:solidFill>
              </a:rPr>
              <a:t>aanpak</a:t>
            </a:r>
            <a:r>
              <a:rPr lang="en-GB" dirty="0">
                <a:solidFill>
                  <a:srgbClr val="103467"/>
                </a:solidFill>
              </a:rPr>
              <a:t> 	(5 min)</a:t>
            </a:r>
          </a:p>
          <a:p>
            <a:pPr marL="285750" indent="-285750">
              <a:buFontTx/>
              <a:buChar char="-"/>
            </a:pPr>
            <a:r>
              <a:rPr lang="en-GB" dirty="0" err="1">
                <a:solidFill>
                  <a:srgbClr val="103467"/>
                </a:solidFill>
              </a:rPr>
              <a:t>Doorlopen</a:t>
            </a:r>
            <a:r>
              <a:rPr lang="en-GB" dirty="0">
                <a:solidFill>
                  <a:srgbClr val="103467"/>
                </a:solidFill>
              </a:rPr>
              <a:t> </a:t>
            </a:r>
            <a:r>
              <a:rPr lang="en-GB" dirty="0" err="1">
                <a:solidFill>
                  <a:srgbClr val="103467"/>
                </a:solidFill>
              </a:rPr>
              <a:t>bijeenkomst</a:t>
            </a:r>
            <a:r>
              <a:rPr lang="en-GB" dirty="0">
                <a:solidFill>
                  <a:srgbClr val="103467"/>
                </a:solidFill>
              </a:rPr>
              <a:t> 1	(20 min) </a:t>
            </a:r>
          </a:p>
          <a:p>
            <a:pPr marL="285750" indent="-285750">
              <a:buFontTx/>
              <a:buChar char="-"/>
            </a:pPr>
            <a:r>
              <a:rPr lang="en-GB" dirty="0" err="1">
                <a:solidFill>
                  <a:srgbClr val="103467"/>
                </a:solidFill>
              </a:rPr>
              <a:t>Oefenen</a:t>
            </a:r>
            <a:r>
              <a:rPr lang="en-GB" dirty="0">
                <a:solidFill>
                  <a:srgbClr val="103467"/>
                </a:solidFill>
              </a:rPr>
              <a:t> </a:t>
            </a:r>
            <a:r>
              <a:rPr lang="en-GB" dirty="0" err="1">
                <a:solidFill>
                  <a:srgbClr val="103467"/>
                </a:solidFill>
              </a:rPr>
              <a:t>deel</a:t>
            </a:r>
            <a:r>
              <a:rPr lang="en-GB" dirty="0">
                <a:solidFill>
                  <a:srgbClr val="103467"/>
                </a:solidFill>
              </a:rPr>
              <a:t> 1		(20 min) </a:t>
            </a:r>
          </a:p>
          <a:p>
            <a:pPr marL="285750" indent="-285750">
              <a:buFontTx/>
              <a:buChar char="-"/>
            </a:pPr>
            <a:r>
              <a:rPr lang="en-GB" dirty="0" err="1">
                <a:solidFill>
                  <a:srgbClr val="103467"/>
                </a:solidFill>
              </a:rPr>
              <a:t>Koffie</a:t>
            </a:r>
            <a:r>
              <a:rPr lang="en-GB" dirty="0">
                <a:solidFill>
                  <a:srgbClr val="103467"/>
                </a:solidFill>
              </a:rPr>
              <a:t> </a:t>
            </a:r>
            <a:r>
              <a:rPr lang="en-GB" dirty="0" err="1">
                <a:solidFill>
                  <a:srgbClr val="103467"/>
                </a:solidFill>
              </a:rPr>
              <a:t>pauze</a:t>
            </a:r>
            <a:r>
              <a:rPr lang="en-GB" dirty="0">
                <a:solidFill>
                  <a:srgbClr val="103467"/>
                </a:solidFill>
              </a:rPr>
              <a:t> 			(5 min)</a:t>
            </a:r>
          </a:p>
          <a:p>
            <a:endParaRPr lang="en-GB" dirty="0"/>
          </a:p>
        </p:txBody>
      </p:sp>
    </p:spTree>
    <p:extLst>
      <p:ext uri="{BB962C8B-B14F-4D97-AF65-F5344CB8AC3E}">
        <p14:creationId xmlns:p14="http://schemas.microsoft.com/office/powerpoint/2010/main" val="1494637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dirty="0">
                <a:solidFill>
                  <a:srgbClr val="103467"/>
                </a:solidFill>
              </a:rPr>
              <a:t>Na </a:t>
            </a:r>
            <a:r>
              <a:rPr lang="en-GB" sz="5000" dirty="0" err="1">
                <a:solidFill>
                  <a:srgbClr val="103467"/>
                </a:solidFill>
              </a:rPr>
              <a:t>afloop</a:t>
            </a:r>
            <a:endParaRPr lang="en-GB" sz="5000" dirty="0">
              <a:solidFill>
                <a:srgbClr val="103467"/>
              </a:solidFill>
            </a:endParaRPr>
          </a:p>
        </p:txBody>
      </p:sp>
      <p:sp>
        <p:nvSpPr>
          <p:cNvPr id="4" name="Tijdelijke aanduiding voor inhoud 3"/>
          <p:cNvSpPr>
            <a:spLocks noGrp="1"/>
          </p:cNvSpPr>
          <p:nvPr>
            <p:ph sz="half" idx="1"/>
          </p:nvPr>
        </p:nvSpPr>
        <p:spPr>
          <a:xfrm>
            <a:off x="1024127" y="2286000"/>
            <a:ext cx="5695650" cy="4023360"/>
          </a:xfrm>
        </p:spPr>
        <p:txBody>
          <a:bodyPr>
            <a:normAutofit/>
          </a:bodyPr>
          <a:lstStyle/>
          <a:p>
            <a:pPr marL="0" indent="0">
              <a:buNone/>
            </a:pPr>
            <a:r>
              <a:rPr lang="nl-NL" dirty="0">
                <a:solidFill>
                  <a:schemeClr val="accent2">
                    <a:lumMod val="50000"/>
                  </a:schemeClr>
                </a:solidFill>
              </a:rPr>
              <a:t>Stuur je de: </a:t>
            </a:r>
          </a:p>
          <a:p>
            <a:pPr>
              <a:buFont typeface="Wingdings" panose="05000000000000000000" pitchFamily="2" charset="2"/>
              <a:buChar char="ü"/>
            </a:pPr>
            <a:r>
              <a:rPr lang="nl-NL" dirty="0">
                <a:solidFill>
                  <a:schemeClr val="accent2">
                    <a:lumMod val="50000"/>
                  </a:schemeClr>
                </a:solidFill>
              </a:rPr>
              <a:t> De 2 à 3 gekozen knelpunten</a:t>
            </a:r>
          </a:p>
          <a:p>
            <a:pPr>
              <a:buFont typeface="Wingdings" panose="05000000000000000000" pitchFamily="2" charset="2"/>
              <a:buChar char="ü"/>
            </a:pPr>
            <a:r>
              <a:rPr lang="nl-NL" dirty="0">
                <a:solidFill>
                  <a:schemeClr val="accent2">
                    <a:lumMod val="50000"/>
                  </a:schemeClr>
                </a:solidFill>
              </a:rPr>
              <a:t> Presentielijst</a:t>
            </a:r>
          </a:p>
          <a:p>
            <a:pPr marL="0" indent="0">
              <a:buNone/>
            </a:pPr>
            <a:r>
              <a:rPr lang="nl-NL" dirty="0">
                <a:solidFill>
                  <a:schemeClr val="accent2">
                    <a:lumMod val="50000"/>
                  </a:schemeClr>
                </a:solidFill>
              </a:rPr>
              <a:t>op naar het Gezond Werken team (</a:t>
            </a:r>
            <a:r>
              <a:rPr lang="nl-NL" dirty="0">
                <a:solidFill>
                  <a:schemeClr val="accent2">
                    <a:lumMod val="50000"/>
                  </a:schemeClr>
                </a:solidFill>
                <a:hlinkClick r:id="rId4"/>
              </a:rPr>
              <a:t>C.Heijkants@kalorama.nl</a:t>
            </a:r>
            <a:r>
              <a:rPr lang="nl-NL" dirty="0">
                <a:solidFill>
                  <a:schemeClr val="accent2">
                    <a:lumMod val="50000"/>
                  </a:schemeClr>
                </a:solidFill>
              </a:rPr>
              <a:t>) </a:t>
            </a:r>
          </a:p>
          <a:p>
            <a:pPr>
              <a:buFont typeface="Wingdings" panose="05000000000000000000" pitchFamily="2" charset="2"/>
              <a:buChar char="ü"/>
            </a:pPr>
            <a:endParaRPr lang="nl-NL" dirty="0">
              <a:solidFill>
                <a:schemeClr val="accent2">
                  <a:lumMod val="50000"/>
                </a:schemeClr>
              </a:solidFill>
            </a:endParaRPr>
          </a:p>
        </p:txBody>
      </p:sp>
      <p:sp>
        <p:nvSpPr>
          <p:cNvPr id="7" name="Tijdelijke aanduiding voor tekst 6"/>
          <p:cNvSpPr>
            <a:spLocks noGrp="1"/>
          </p:cNvSpPr>
          <p:nvPr>
            <p:ph sz="half" idx="2"/>
          </p:nvPr>
        </p:nvSpPr>
        <p:spPr/>
        <p:txBody>
          <a:bodyPr>
            <a:normAutofit/>
          </a:bodyPr>
          <a:lstStyle/>
          <a:p>
            <a:pPr>
              <a:buFont typeface="Wingdings" panose="05000000000000000000" pitchFamily="2" charset="2"/>
              <a:buChar char="ü"/>
            </a:pPr>
            <a:endParaRPr lang="en-GB" dirty="0"/>
          </a:p>
          <a:p>
            <a:pPr marL="285750" indent="-285750">
              <a:buFontTx/>
              <a:buChar char="-"/>
            </a:pPr>
            <a:endParaRPr lang="en-GB" dirty="0"/>
          </a:p>
        </p:txBody>
      </p:sp>
      <p:pic>
        <p:nvPicPr>
          <p:cNvPr id="3" name="Afbeelding 2"/>
          <p:cNvPicPr>
            <a:picLocks noChangeAspect="1"/>
          </p:cNvPicPr>
          <p:nvPr/>
        </p:nvPicPr>
        <p:blipFill rotWithShape="1">
          <a:blip r:embed="rId5">
            <a:duotone>
              <a:schemeClr val="accent2">
                <a:shade val="45000"/>
                <a:satMod val="135000"/>
              </a:schemeClr>
              <a:prstClr val="white"/>
            </a:duotone>
          </a:blip>
          <a:srcRect l="11612" t="10152" r="11183" b="19318"/>
          <a:stretch/>
        </p:blipFill>
        <p:spPr>
          <a:xfrm>
            <a:off x="7275066" y="2084832"/>
            <a:ext cx="2575999" cy="2520000"/>
          </a:xfrm>
          <a:prstGeom prst="rect">
            <a:avLst/>
          </a:prstGeom>
        </p:spPr>
      </p:pic>
    </p:spTree>
    <p:extLst>
      <p:ext uri="{BB962C8B-B14F-4D97-AF65-F5344CB8AC3E}">
        <p14:creationId xmlns:p14="http://schemas.microsoft.com/office/powerpoint/2010/main" val="2129838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Oefenen</a:t>
            </a:r>
            <a:r>
              <a:rPr lang="en-GB" dirty="0"/>
              <a:t> </a:t>
            </a:r>
            <a:r>
              <a:rPr lang="en-GB" dirty="0" err="1"/>
              <a:t>deel</a:t>
            </a:r>
            <a:r>
              <a:rPr lang="en-GB" dirty="0"/>
              <a:t> 1</a:t>
            </a:r>
          </a:p>
        </p:txBody>
      </p:sp>
      <p:sp>
        <p:nvSpPr>
          <p:cNvPr id="4" name="Tijdelijke aanduiding voor inhoud 3"/>
          <p:cNvSpPr>
            <a:spLocks noGrp="1"/>
          </p:cNvSpPr>
          <p:nvPr>
            <p:ph sz="half" idx="1"/>
          </p:nvPr>
        </p:nvSpPr>
        <p:spPr/>
        <p:txBody>
          <a:bodyPr/>
          <a:lstStyle/>
          <a:p>
            <a:endParaRPr lang="nl-NL" dirty="0"/>
          </a:p>
          <a:p>
            <a:endParaRPr lang="nl-NL" dirty="0"/>
          </a:p>
        </p:txBody>
      </p:sp>
      <p:sp>
        <p:nvSpPr>
          <p:cNvPr id="7" name="Tijdelijke aanduiding voor tekst 6"/>
          <p:cNvSpPr>
            <a:spLocks noGrp="1"/>
          </p:cNvSpPr>
          <p:nvPr>
            <p:ph sz="half" idx="2"/>
          </p:nvPr>
        </p:nvSpPr>
        <p:spPr/>
        <p:txBody>
          <a:bodyPr/>
          <a:lstStyle/>
          <a:p>
            <a:endParaRPr lang="en-GB" dirty="0"/>
          </a:p>
          <a:p>
            <a:endParaRPr lang="en-GB" dirty="0"/>
          </a:p>
        </p:txBody>
      </p:sp>
      <p:pic>
        <p:nvPicPr>
          <p:cNvPr id="8" name="Afbeelding 7"/>
          <p:cNvPicPr>
            <a:picLocks noChangeAspect="1"/>
          </p:cNvPicPr>
          <p:nvPr/>
        </p:nvPicPr>
        <p:blipFill rotWithShape="1">
          <a:blip r:embed="rId4">
            <a:duotone>
              <a:schemeClr val="accent2">
                <a:shade val="45000"/>
                <a:satMod val="135000"/>
              </a:schemeClr>
              <a:prstClr val="white"/>
            </a:duotone>
          </a:blip>
          <a:srcRect l="49825" t="15514" r="16217" b="20310"/>
          <a:stretch/>
        </p:blipFill>
        <p:spPr>
          <a:xfrm>
            <a:off x="1739901" y="2467864"/>
            <a:ext cx="1549400" cy="3162300"/>
          </a:xfrm>
          <a:prstGeom prst="rect">
            <a:avLst/>
          </a:prstGeom>
        </p:spPr>
      </p:pic>
      <p:sp>
        <p:nvSpPr>
          <p:cNvPr id="9" name="Ovaal bijschrift 8"/>
          <p:cNvSpPr/>
          <p:nvPr/>
        </p:nvSpPr>
        <p:spPr>
          <a:xfrm>
            <a:off x="3556000" y="2084832"/>
            <a:ext cx="3695700" cy="1371600"/>
          </a:xfrm>
          <a:prstGeom prst="wedgeEllipseCallou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Eigenlijk hebben we gewoon meer personeel nodig.</a:t>
            </a:r>
          </a:p>
        </p:txBody>
      </p:sp>
      <p:pic>
        <p:nvPicPr>
          <p:cNvPr id="10" name="Afbeelding 9"/>
          <p:cNvPicPr>
            <a:picLocks noChangeAspect="1"/>
          </p:cNvPicPr>
          <p:nvPr/>
        </p:nvPicPr>
        <p:blipFill rotWithShape="1">
          <a:blip r:embed="rId4">
            <a:duotone>
              <a:schemeClr val="accent2">
                <a:shade val="45000"/>
                <a:satMod val="135000"/>
              </a:schemeClr>
              <a:prstClr val="white"/>
            </a:duotone>
          </a:blip>
          <a:srcRect l="15589" t="14998" r="50453" b="20825"/>
          <a:stretch/>
        </p:blipFill>
        <p:spPr>
          <a:xfrm>
            <a:off x="9405113" y="2568194"/>
            <a:ext cx="1549400" cy="3162300"/>
          </a:xfrm>
          <a:prstGeom prst="rect">
            <a:avLst/>
          </a:prstGeom>
        </p:spPr>
      </p:pic>
      <p:sp>
        <p:nvSpPr>
          <p:cNvPr id="11" name="Ovaal bijschrift 10"/>
          <p:cNvSpPr/>
          <p:nvPr/>
        </p:nvSpPr>
        <p:spPr>
          <a:xfrm flipH="1">
            <a:off x="5839460" y="3019132"/>
            <a:ext cx="3695700" cy="1371600"/>
          </a:xfrm>
          <a:prstGeom prst="wedgeEllipseCallou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a:p>
            <a:pPr algn="ctr"/>
            <a:r>
              <a:rPr lang="nl-NL" dirty="0"/>
              <a:t>……..?</a:t>
            </a:r>
          </a:p>
        </p:txBody>
      </p:sp>
    </p:spTree>
    <p:extLst>
      <p:ext uri="{BB962C8B-B14F-4D97-AF65-F5344CB8AC3E}">
        <p14:creationId xmlns:p14="http://schemas.microsoft.com/office/powerpoint/2010/main" val="170716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sz="5000" dirty="0">
              <a:solidFill>
                <a:srgbClr val="103467"/>
              </a:solidFill>
            </a:endParaRPr>
          </a:p>
        </p:txBody>
      </p:sp>
      <p:sp>
        <p:nvSpPr>
          <p:cNvPr id="4" name="Tijdelijke aanduiding voor inhoud 3"/>
          <p:cNvSpPr>
            <a:spLocks noGrp="1"/>
          </p:cNvSpPr>
          <p:nvPr>
            <p:ph idx="1"/>
          </p:nvPr>
        </p:nvSpPr>
        <p:spPr/>
        <p:txBody>
          <a:bodyPr/>
          <a:lstStyle/>
          <a:p>
            <a:endParaRPr lang="nl-NL" dirty="0">
              <a:solidFill>
                <a:schemeClr val="accent2">
                  <a:lumMod val="50000"/>
                </a:schemeClr>
              </a:solidFill>
            </a:endParaRPr>
          </a:p>
          <a:p>
            <a:endParaRPr lang="nl-NL" dirty="0"/>
          </a:p>
        </p:txBody>
      </p:sp>
      <p:sp>
        <p:nvSpPr>
          <p:cNvPr id="7" name="Tijdelijke aanduiding voor tekst 6"/>
          <p:cNvSpPr>
            <a:spLocks noGrp="1"/>
          </p:cNvSpPr>
          <p:nvPr>
            <p:ph sz="half" idx="4294967295"/>
          </p:nvPr>
        </p:nvSpPr>
        <p:spPr>
          <a:xfrm>
            <a:off x="7437438" y="2286000"/>
            <a:ext cx="4754562" cy="4022725"/>
          </a:xfrm>
        </p:spPr>
        <p:txBody>
          <a:bodyPr>
            <a:normAutofit/>
          </a:bodyPr>
          <a:lstStyle/>
          <a:p>
            <a:pPr marL="285750" indent="-285750">
              <a:buFontTx/>
              <a:buChar char="-"/>
            </a:pPr>
            <a:endParaRPr lang="en-GB" dirty="0"/>
          </a:p>
          <a:p>
            <a:pPr marL="285750" indent="-285750">
              <a:buFontTx/>
              <a:buChar char="-"/>
            </a:pPr>
            <a:endParaRPr lang="en-GB" dirty="0"/>
          </a:p>
        </p:txBody>
      </p:sp>
      <p:pic>
        <p:nvPicPr>
          <p:cNvPr id="3" name="Afbeelding 2"/>
          <p:cNvPicPr>
            <a:picLocks noChangeAspect="1"/>
          </p:cNvPicPr>
          <p:nvPr/>
        </p:nvPicPr>
        <p:blipFill>
          <a:blip r:embed="rId4">
            <a:duotone>
              <a:schemeClr val="accent1">
                <a:shade val="45000"/>
                <a:satMod val="135000"/>
              </a:schemeClr>
              <a:prstClr val="white"/>
            </a:duotone>
          </a:blip>
          <a:stretch>
            <a:fillRect/>
          </a:stretch>
        </p:blipFill>
        <p:spPr>
          <a:xfrm>
            <a:off x="1036828" y="0"/>
            <a:ext cx="9707372" cy="5460397"/>
          </a:xfrm>
          <a:prstGeom prst="rect">
            <a:avLst/>
          </a:prstGeom>
        </p:spPr>
      </p:pic>
    </p:spTree>
    <p:extLst>
      <p:ext uri="{BB962C8B-B14F-4D97-AF65-F5344CB8AC3E}">
        <p14:creationId xmlns:p14="http://schemas.microsoft.com/office/powerpoint/2010/main" val="795525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i="1" dirty="0" err="1">
                <a:solidFill>
                  <a:srgbClr val="103467"/>
                </a:solidFill>
              </a:rPr>
              <a:t>Proefdraaien</a:t>
            </a:r>
            <a:br>
              <a:rPr lang="en-GB" sz="5000" dirty="0">
                <a:solidFill>
                  <a:srgbClr val="103467"/>
                </a:solidFill>
              </a:rPr>
            </a:br>
            <a:r>
              <a:rPr lang="en-GB" sz="5000" dirty="0" err="1">
                <a:solidFill>
                  <a:srgbClr val="103467"/>
                </a:solidFill>
              </a:rPr>
              <a:t>bijeenkomst</a:t>
            </a:r>
            <a:r>
              <a:rPr lang="en-GB" sz="5000" dirty="0">
                <a:solidFill>
                  <a:srgbClr val="103467"/>
                </a:solidFill>
              </a:rPr>
              <a:t> </a:t>
            </a:r>
            <a:r>
              <a:rPr lang="en-GB" dirty="0">
                <a:solidFill>
                  <a:srgbClr val="103467"/>
                </a:solidFill>
              </a:rPr>
              <a:t>2</a:t>
            </a:r>
            <a:endParaRPr lang="en-GB" sz="5000" dirty="0">
              <a:solidFill>
                <a:srgbClr val="103467"/>
              </a:solidFill>
            </a:endParaRPr>
          </a:p>
        </p:txBody>
      </p:sp>
      <p:sp>
        <p:nvSpPr>
          <p:cNvPr id="8" name="Tijdelijke aanduiding voor inhoud 7"/>
          <p:cNvSpPr>
            <a:spLocks noGrp="1"/>
          </p:cNvSpPr>
          <p:nvPr>
            <p:ph idx="1"/>
          </p:nvPr>
        </p:nvSpPr>
        <p:spPr/>
        <p:txBody>
          <a:bodyPr/>
          <a:lstStyle/>
          <a:p>
            <a:r>
              <a:rPr lang="nl-NL" dirty="0">
                <a:solidFill>
                  <a:srgbClr val="103467"/>
                </a:solidFill>
              </a:rPr>
              <a:t>De volgende dia’s kun je gebruiken in de bijeenkomst als begeleider. </a:t>
            </a:r>
            <a:endParaRPr lang="en-GB" dirty="0"/>
          </a:p>
        </p:txBody>
      </p:sp>
      <p:sp>
        <p:nvSpPr>
          <p:cNvPr id="4" name="Rechthoek 3"/>
          <p:cNvSpPr/>
          <p:nvPr/>
        </p:nvSpPr>
        <p:spPr>
          <a:xfrm>
            <a:off x="11568111" y="6396335"/>
            <a:ext cx="623889" cy="461665"/>
          </a:xfrm>
          <a:prstGeom prst="rect">
            <a:avLst/>
          </a:prstGeom>
          <a:noFill/>
        </p:spPr>
        <p:txBody>
          <a:bodyPr wrap="none" lIns="91440" tIns="45720" rIns="91440" bIns="45720">
            <a:spAutoFit/>
          </a:bodyPr>
          <a:lstStyle/>
          <a:p>
            <a:pPr algn="ctr"/>
            <a:r>
              <a:rPr lang="nl-NL" sz="2400" dirty="0">
                <a:ln w="0">
                  <a:solidFill>
                    <a:srgbClr val="FFC000"/>
                  </a:solidFill>
                </a:ln>
                <a:solidFill>
                  <a:srgbClr val="FFFFFF"/>
                </a:solidFill>
              </a:rPr>
              <a:t>CH</a:t>
            </a:r>
          </a:p>
        </p:txBody>
      </p:sp>
    </p:spTree>
    <p:extLst>
      <p:ext uri="{BB962C8B-B14F-4D97-AF65-F5344CB8AC3E}">
        <p14:creationId xmlns:p14="http://schemas.microsoft.com/office/powerpoint/2010/main" val="2277820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0" y="155448"/>
            <a:ext cx="12192000" cy="4312224"/>
          </a:xfrm>
          <a:prstGeom prst="rec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4"/>
          <p:cNvSpPr>
            <a:spLocks noGrp="1"/>
          </p:cNvSpPr>
          <p:nvPr>
            <p:ph type="title"/>
          </p:nvPr>
        </p:nvSpPr>
        <p:spPr/>
        <p:txBody>
          <a:bodyPr>
            <a:normAutofit/>
          </a:bodyPr>
          <a:lstStyle/>
          <a:p>
            <a:r>
              <a:rPr lang="en-GB" sz="6600" b="1" dirty="0" err="1">
                <a:solidFill>
                  <a:schemeClr val="bg1"/>
                </a:solidFill>
              </a:rPr>
              <a:t>Bijeenkomst</a:t>
            </a:r>
            <a:r>
              <a:rPr lang="en-GB" sz="6600" b="1" dirty="0">
                <a:solidFill>
                  <a:schemeClr val="bg1"/>
                </a:solidFill>
              </a:rPr>
              <a:t> 2</a:t>
            </a:r>
          </a:p>
        </p:txBody>
      </p:sp>
      <p:sp>
        <p:nvSpPr>
          <p:cNvPr id="6" name="Tijdelijke aanduiding voor inhoud 5"/>
          <p:cNvSpPr>
            <a:spLocks noGrp="1"/>
          </p:cNvSpPr>
          <p:nvPr>
            <p:ph idx="1"/>
          </p:nvPr>
        </p:nvSpPr>
        <p:spPr>
          <a:xfrm>
            <a:off x="1024128" y="2286000"/>
            <a:ext cx="9720073" cy="1973017"/>
          </a:xfrm>
          <a:solidFill>
            <a:srgbClr val="FECC00"/>
          </a:solidFill>
        </p:spPr>
        <p:txBody>
          <a:bodyPr>
            <a:normAutofit/>
          </a:bodyPr>
          <a:lstStyle/>
          <a:p>
            <a:pPr marL="285750" indent="-285750">
              <a:buFontTx/>
              <a:buChar char="-"/>
            </a:pPr>
            <a:r>
              <a:rPr lang="nl-NL" dirty="0">
                <a:solidFill>
                  <a:schemeClr val="tx2">
                    <a:lumMod val="50000"/>
                  </a:schemeClr>
                </a:solidFill>
              </a:rPr>
              <a:t>Terugblik 				(10 min)</a:t>
            </a:r>
          </a:p>
          <a:p>
            <a:pPr marL="285750" indent="-285750">
              <a:buFontTx/>
              <a:buChar char="-"/>
            </a:pPr>
            <a:r>
              <a:rPr lang="nl-NL" dirty="0">
                <a:solidFill>
                  <a:schemeClr val="tx2">
                    <a:lumMod val="50000"/>
                  </a:schemeClr>
                </a:solidFill>
              </a:rPr>
              <a:t>Oplossingen				(30 min)</a:t>
            </a:r>
          </a:p>
          <a:p>
            <a:pPr marL="285750" indent="-285750">
              <a:buFontTx/>
              <a:buChar char="-"/>
            </a:pPr>
            <a:r>
              <a:rPr lang="nl-NL" dirty="0">
                <a:solidFill>
                  <a:schemeClr val="tx2">
                    <a:lumMod val="50000"/>
                  </a:schemeClr>
                </a:solidFill>
              </a:rPr>
              <a:t>Actieplan </a:t>
            </a:r>
            <a:r>
              <a:rPr lang="en-GB" dirty="0">
                <a:solidFill>
                  <a:schemeClr val="tx2">
                    <a:lumMod val="50000"/>
                  </a:schemeClr>
                </a:solidFill>
              </a:rPr>
              <a:t>				(10 min) </a:t>
            </a:r>
          </a:p>
          <a:p>
            <a:pPr marL="285750" indent="-285750">
              <a:buFontTx/>
              <a:buChar char="-"/>
            </a:pPr>
            <a:r>
              <a:rPr lang="en-GB" dirty="0" err="1">
                <a:solidFill>
                  <a:schemeClr val="tx2">
                    <a:lumMod val="50000"/>
                  </a:schemeClr>
                </a:solidFill>
              </a:rPr>
              <a:t>Korte</a:t>
            </a:r>
            <a:r>
              <a:rPr lang="en-GB" dirty="0">
                <a:solidFill>
                  <a:schemeClr val="tx2">
                    <a:lumMod val="50000"/>
                  </a:schemeClr>
                </a:solidFill>
              </a:rPr>
              <a:t> </a:t>
            </a:r>
            <a:r>
              <a:rPr lang="en-GB" dirty="0" err="1">
                <a:solidFill>
                  <a:schemeClr val="tx2">
                    <a:lumMod val="50000"/>
                  </a:schemeClr>
                </a:solidFill>
              </a:rPr>
              <a:t>evaluatie</a:t>
            </a:r>
            <a:r>
              <a:rPr lang="en-GB" dirty="0">
                <a:solidFill>
                  <a:schemeClr val="tx2">
                    <a:lumMod val="50000"/>
                  </a:schemeClr>
                </a:solidFill>
              </a:rPr>
              <a:t>			(10 min) </a:t>
            </a:r>
          </a:p>
          <a:p>
            <a:endParaRPr lang="en-GB" dirty="0"/>
          </a:p>
        </p:txBody>
      </p:sp>
      <p:sp>
        <p:nvSpPr>
          <p:cNvPr id="2" name="Tekstvak 1"/>
          <p:cNvSpPr txBox="1"/>
          <p:nvPr/>
        </p:nvSpPr>
        <p:spPr>
          <a:xfrm>
            <a:off x="8550729" y="2455129"/>
            <a:ext cx="2917372" cy="677108"/>
          </a:xfrm>
          <a:prstGeom prst="rect">
            <a:avLst/>
          </a:prstGeom>
          <a:noFill/>
        </p:spPr>
        <p:txBody>
          <a:bodyPr wrap="square" rtlCol="0">
            <a:spAutoFit/>
          </a:bodyPr>
          <a:lstStyle/>
          <a:p>
            <a:endParaRPr lang="nl-NL" sz="2000" i="1" dirty="0">
              <a:solidFill>
                <a:schemeClr val="bg1"/>
              </a:solidFill>
            </a:endParaRPr>
          </a:p>
          <a:p>
            <a:endParaRPr lang="nl-NL" dirty="0"/>
          </a:p>
        </p:txBody>
      </p:sp>
    </p:spTree>
    <p:extLst>
      <p:ext uri="{BB962C8B-B14F-4D97-AF65-F5344CB8AC3E}">
        <p14:creationId xmlns:p14="http://schemas.microsoft.com/office/powerpoint/2010/main" val="2038208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i="1" dirty="0" err="1">
                <a:solidFill>
                  <a:srgbClr val="103467"/>
                </a:solidFill>
              </a:rPr>
              <a:t>Doel</a:t>
            </a:r>
            <a:br>
              <a:rPr lang="en-GB" sz="5000" dirty="0">
                <a:solidFill>
                  <a:srgbClr val="103467"/>
                </a:solidFill>
              </a:rPr>
            </a:br>
            <a:r>
              <a:rPr lang="en-GB" sz="5000" dirty="0" err="1">
                <a:solidFill>
                  <a:srgbClr val="103467"/>
                </a:solidFill>
              </a:rPr>
              <a:t>bijeenkomst</a:t>
            </a:r>
            <a:r>
              <a:rPr lang="en-GB" sz="5000" dirty="0">
                <a:solidFill>
                  <a:srgbClr val="103467"/>
                </a:solidFill>
              </a:rPr>
              <a:t> </a:t>
            </a:r>
            <a:r>
              <a:rPr lang="en-GB" dirty="0">
                <a:solidFill>
                  <a:srgbClr val="103467"/>
                </a:solidFill>
              </a:rPr>
              <a:t>2</a:t>
            </a:r>
            <a:endParaRPr lang="en-GB" sz="5000" dirty="0">
              <a:solidFill>
                <a:srgbClr val="103467"/>
              </a:solidFill>
            </a:endParaRPr>
          </a:p>
        </p:txBody>
      </p:sp>
      <p:sp>
        <p:nvSpPr>
          <p:cNvPr id="8" name="Tijdelijke aanduiding voor inhoud 7"/>
          <p:cNvSpPr>
            <a:spLocks noGrp="1"/>
          </p:cNvSpPr>
          <p:nvPr>
            <p:ph idx="1"/>
          </p:nvPr>
        </p:nvSpPr>
        <p:spPr/>
        <p:txBody>
          <a:bodyPr>
            <a:normAutofit/>
          </a:bodyPr>
          <a:lstStyle/>
          <a:p>
            <a:r>
              <a:rPr lang="nl-NL" sz="2800" dirty="0">
                <a:solidFill>
                  <a:srgbClr val="103467"/>
                </a:solidFill>
              </a:rPr>
              <a:t>Komen tot oplossingen en een concreet actieplan!</a:t>
            </a:r>
            <a:endParaRPr lang="en-GB" sz="2800" dirty="0"/>
          </a:p>
        </p:txBody>
      </p:sp>
    </p:spTree>
    <p:extLst>
      <p:ext uri="{BB962C8B-B14F-4D97-AF65-F5344CB8AC3E}">
        <p14:creationId xmlns:p14="http://schemas.microsoft.com/office/powerpoint/2010/main" val="180691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Tijdelijke aanduiding voor inhoud 2"/>
          <p:cNvSpPr>
            <a:spLocks noGrp="1"/>
          </p:cNvSpPr>
          <p:nvPr>
            <p:ph idx="1"/>
          </p:nvPr>
        </p:nvSpPr>
        <p:spPr/>
        <p:txBody>
          <a:bodyPr/>
          <a:lstStyle/>
          <a:p>
            <a:endParaRPr lang="en-GB" dirty="0"/>
          </a:p>
        </p:txBody>
      </p:sp>
      <p:pic>
        <p:nvPicPr>
          <p:cNvPr id="6" name="Afbeelding 5"/>
          <p:cNvPicPr>
            <a:picLocks noChangeAspect="1"/>
          </p:cNvPicPr>
          <p:nvPr/>
        </p:nvPicPr>
        <p:blipFill rotWithShape="1">
          <a:blip r:embed="rId3"/>
          <a:srcRect t="48821" b="5064"/>
          <a:stretch/>
        </p:blipFill>
        <p:spPr>
          <a:xfrm>
            <a:off x="318861" y="507645"/>
            <a:ext cx="11711008" cy="1419345"/>
          </a:xfrm>
          <a:prstGeom prst="rect">
            <a:avLst/>
          </a:prstGeom>
        </p:spPr>
      </p:pic>
      <p:sp>
        <p:nvSpPr>
          <p:cNvPr id="4" name="Tekstvak 3"/>
          <p:cNvSpPr txBox="1"/>
          <p:nvPr/>
        </p:nvSpPr>
        <p:spPr>
          <a:xfrm>
            <a:off x="533912" y="2162403"/>
            <a:ext cx="11199865" cy="369332"/>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solidFill>
                  <a:srgbClr val="103467"/>
                </a:solidFill>
              </a:rPr>
              <a:t>Brainstorm over </a:t>
            </a:r>
            <a:r>
              <a:rPr lang="en-US" dirty="0" err="1">
                <a:solidFill>
                  <a:srgbClr val="103467"/>
                </a:solidFill>
              </a:rPr>
              <a:t>oplossingen</a:t>
            </a:r>
            <a:r>
              <a:rPr lang="en-US" dirty="0">
                <a:solidFill>
                  <a:srgbClr val="103467"/>
                </a:solidFill>
              </a:rPr>
              <a:t> van </a:t>
            </a:r>
            <a:r>
              <a:rPr lang="en-US" dirty="0" err="1">
                <a:solidFill>
                  <a:srgbClr val="103467"/>
                </a:solidFill>
              </a:rPr>
              <a:t>gekozen</a:t>
            </a:r>
            <a:r>
              <a:rPr lang="en-US" dirty="0">
                <a:solidFill>
                  <a:srgbClr val="103467"/>
                </a:solidFill>
              </a:rPr>
              <a:t> </a:t>
            </a:r>
            <a:r>
              <a:rPr lang="en-US" dirty="0" err="1">
                <a:solidFill>
                  <a:srgbClr val="103467"/>
                </a:solidFill>
              </a:rPr>
              <a:t>knelpunten</a:t>
            </a:r>
            <a:endParaRPr lang="en-GB" dirty="0">
              <a:solidFill>
                <a:srgbClr val="103467"/>
              </a:solidFill>
            </a:endParaRPr>
          </a:p>
        </p:txBody>
      </p:sp>
      <p:sp>
        <p:nvSpPr>
          <p:cNvPr id="7" name="Tekstvak 6"/>
          <p:cNvSpPr txBox="1"/>
          <p:nvPr/>
        </p:nvSpPr>
        <p:spPr>
          <a:xfrm>
            <a:off x="533912" y="2965830"/>
            <a:ext cx="11199865" cy="3416320"/>
          </a:xfrm>
          <a:prstGeom prst="rect">
            <a:avLst/>
          </a:prstGeom>
          <a:ln>
            <a:solidFill>
              <a:srgbClr val="FECC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a:p>
            <a:endParaRPr lang="en-GB" dirty="0" err="1"/>
          </a:p>
        </p:txBody>
      </p:sp>
      <p:sp>
        <p:nvSpPr>
          <p:cNvPr id="8" name="Tekstvak 7"/>
          <p:cNvSpPr txBox="1"/>
          <p:nvPr/>
        </p:nvSpPr>
        <p:spPr>
          <a:xfrm>
            <a:off x="533911" y="3105702"/>
            <a:ext cx="3461219" cy="317009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Start met de gekozen knelpunten</a:t>
            </a:r>
          </a:p>
          <a:p>
            <a:endParaRPr lang="nl-NL" sz="2000" dirty="0">
              <a:solidFill>
                <a:schemeClr val="bg1"/>
              </a:solidFill>
            </a:endParaRPr>
          </a:p>
          <a:p>
            <a:r>
              <a:rPr lang="nl-NL" sz="2000" dirty="0">
                <a:solidFill>
                  <a:schemeClr val="bg1"/>
                </a:solidFill>
              </a:rPr>
              <a:t>Laat het team brainstormen. Dit kan (in duo’s) door middel van post-</a:t>
            </a:r>
            <a:r>
              <a:rPr lang="nl-NL" sz="2000" dirty="0" err="1">
                <a:solidFill>
                  <a:schemeClr val="bg1"/>
                </a:solidFill>
              </a:rPr>
              <a:t>its</a:t>
            </a:r>
            <a:r>
              <a:rPr lang="nl-NL" sz="2000" dirty="0">
                <a:solidFill>
                  <a:schemeClr val="bg1"/>
                </a:solidFill>
              </a:rPr>
              <a:t>.</a:t>
            </a:r>
          </a:p>
          <a:p>
            <a:endParaRPr lang="nl-NL" sz="2000" dirty="0">
              <a:solidFill>
                <a:schemeClr val="bg1"/>
              </a:solidFill>
            </a:endParaRPr>
          </a:p>
          <a:p>
            <a:r>
              <a:rPr lang="nl-NL" sz="2000" dirty="0">
                <a:solidFill>
                  <a:schemeClr val="bg1"/>
                </a:solidFill>
              </a:rPr>
              <a:t>Denk breed/groot en maak vervolgens klein.</a:t>
            </a:r>
          </a:p>
        </p:txBody>
      </p:sp>
      <p:sp>
        <p:nvSpPr>
          <p:cNvPr id="9" name="Tekstvak 8"/>
          <p:cNvSpPr txBox="1"/>
          <p:nvPr/>
        </p:nvSpPr>
        <p:spPr>
          <a:xfrm>
            <a:off x="4403234" y="3105702"/>
            <a:ext cx="3461219" cy="224676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Stimuleer verschillende soorten oplossingen:</a:t>
            </a:r>
          </a:p>
          <a:p>
            <a:pPr marL="342900" indent="-342900">
              <a:buFontTx/>
              <a:buChar char="-"/>
            </a:pPr>
            <a:r>
              <a:rPr lang="nl-NL" sz="2000" dirty="0">
                <a:solidFill>
                  <a:schemeClr val="bg1"/>
                </a:solidFill>
              </a:rPr>
              <a:t>Technische </a:t>
            </a:r>
          </a:p>
          <a:p>
            <a:pPr marL="342900" indent="-342900">
              <a:buFontTx/>
              <a:buChar char="-"/>
            </a:pPr>
            <a:r>
              <a:rPr lang="nl-NL" sz="2000" dirty="0">
                <a:solidFill>
                  <a:schemeClr val="bg1"/>
                </a:solidFill>
              </a:rPr>
              <a:t>Organisatorische</a:t>
            </a:r>
          </a:p>
          <a:p>
            <a:pPr marL="342900" indent="-342900">
              <a:buFontTx/>
              <a:buChar char="-"/>
            </a:pPr>
            <a:r>
              <a:rPr lang="nl-NL" sz="2000" dirty="0">
                <a:solidFill>
                  <a:schemeClr val="bg1"/>
                </a:solidFill>
              </a:rPr>
              <a:t>Werk omstandigheden</a:t>
            </a:r>
          </a:p>
          <a:p>
            <a:pPr marL="342900" indent="-342900">
              <a:buFontTx/>
              <a:buChar char="-"/>
            </a:pPr>
            <a:r>
              <a:rPr lang="nl-NL" sz="2000" dirty="0">
                <a:solidFill>
                  <a:schemeClr val="bg1"/>
                </a:solidFill>
              </a:rPr>
              <a:t>Ondersteuning/begeleiding </a:t>
            </a:r>
          </a:p>
        </p:txBody>
      </p:sp>
    </p:spTree>
    <p:extLst>
      <p:ext uri="{BB962C8B-B14F-4D97-AF65-F5344CB8AC3E}">
        <p14:creationId xmlns:p14="http://schemas.microsoft.com/office/powerpoint/2010/main" val="274724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913052989"/>
              </p:ext>
            </p:extLst>
          </p:nvPr>
        </p:nvGraphicFramePr>
        <p:xfrm>
          <a:off x="539498" y="2286000"/>
          <a:ext cx="11183110" cy="4041647"/>
        </p:xfrm>
        <a:graphic>
          <a:graphicData uri="http://schemas.openxmlformats.org/drawingml/2006/table">
            <a:tbl>
              <a:tblPr firstRow="1" bandRow="1">
                <a:tableStyleId>{0660B408-B3CF-4A94-85FC-2B1E0A45F4A2}</a:tableStyleId>
              </a:tblPr>
              <a:tblGrid>
                <a:gridCol w="1737358">
                  <a:extLst>
                    <a:ext uri="{9D8B030D-6E8A-4147-A177-3AD203B41FA5}">
                      <a16:colId xmlns:a16="http://schemas.microsoft.com/office/drawing/2014/main" val="3567862996"/>
                    </a:ext>
                  </a:extLst>
                </a:gridCol>
                <a:gridCol w="2130552">
                  <a:extLst>
                    <a:ext uri="{9D8B030D-6E8A-4147-A177-3AD203B41FA5}">
                      <a16:colId xmlns:a16="http://schemas.microsoft.com/office/drawing/2014/main" val="858860382"/>
                    </a:ext>
                  </a:extLst>
                </a:gridCol>
                <a:gridCol w="2423160">
                  <a:extLst>
                    <a:ext uri="{9D8B030D-6E8A-4147-A177-3AD203B41FA5}">
                      <a16:colId xmlns:a16="http://schemas.microsoft.com/office/drawing/2014/main" val="2496383632"/>
                    </a:ext>
                  </a:extLst>
                </a:gridCol>
                <a:gridCol w="2075688">
                  <a:extLst>
                    <a:ext uri="{9D8B030D-6E8A-4147-A177-3AD203B41FA5}">
                      <a16:colId xmlns:a16="http://schemas.microsoft.com/office/drawing/2014/main" val="1992124269"/>
                    </a:ext>
                  </a:extLst>
                </a:gridCol>
                <a:gridCol w="2816352">
                  <a:extLst>
                    <a:ext uri="{9D8B030D-6E8A-4147-A177-3AD203B41FA5}">
                      <a16:colId xmlns:a16="http://schemas.microsoft.com/office/drawing/2014/main" val="3504618088"/>
                    </a:ext>
                  </a:extLst>
                </a:gridCol>
              </a:tblGrid>
              <a:tr h="857319">
                <a:tc>
                  <a:txBody>
                    <a:bodyPr/>
                    <a:lstStyle/>
                    <a:p>
                      <a:r>
                        <a:rPr lang="en-GB" sz="2400" dirty="0" err="1"/>
                        <a:t>Actieplan</a:t>
                      </a:r>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Wat?</a:t>
                      </a:r>
                    </a:p>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r>
                        <a:rPr lang="en-GB" sz="2400" dirty="0" err="1"/>
                        <a:t>Wanneer</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t>Wie</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r>
                        <a:rPr lang="en-GB" sz="2400" dirty="0" err="1"/>
                        <a:t>Nodig</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extLst>
                  <a:ext uri="{0D108BD9-81ED-4DB2-BD59-A6C34878D82A}">
                    <a16:rowId xmlns:a16="http://schemas.microsoft.com/office/drawing/2014/main" val="2712034092"/>
                  </a:ext>
                </a:extLst>
              </a:tr>
              <a:tr h="1592164">
                <a:tc>
                  <a:txBody>
                    <a:bodyPr/>
                    <a:lstStyle/>
                    <a:p>
                      <a:r>
                        <a:rPr lang="en-GB" sz="2400" baseline="0" dirty="0"/>
                        <a:t>Punt 1</a:t>
                      </a:r>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p>
                      <a:endParaRPr lang="en-GB" sz="2400" dirty="0"/>
                    </a:p>
                    <a:p>
                      <a:endParaRPr lang="en-GB" sz="2400" dirty="0"/>
                    </a:p>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14609201"/>
                  </a:ext>
                </a:extLst>
              </a:tr>
              <a:tr h="1592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Punt</a:t>
                      </a:r>
                      <a:r>
                        <a:rPr lang="en-GB" sz="2400" baseline="0" dirty="0"/>
                        <a:t> 2</a:t>
                      </a:r>
                      <a:endParaRPr lang="en-GB" sz="2400" dirty="0"/>
                    </a:p>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p>
                      <a:endParaRPr lang="en-GB" sz="2400" dirty="0"/>
                    </a:p>
                    <a:p>
                      <a:endParaRPr lang="en-GB" sz="2400" dirty="0"/>
                    </a:p>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08923675"/>
                  </a:ext>
                </a:extLst>
              </a:tr>
            </a:tbl>
          </a:graphicData>
        </a:graphic>
      </p:graphicFrame>
      <p:pic>
        <p:nvPicPr>
          <p:cNvPr id="6" name="Afbeelding 5"/>
          <p:cNvPicPr>
            <a:picLocks noChangeAspect="1"/>
          </p:cNvPicPr>
          <p:nvPr/>
        </p:nvPicPr>
        <p:blipFill rotWithShape="1">
          <a:blip r:embed="rId3"/>
          <a:srcRect t="48821" b="5064"/>
          <a:stretch/>
        </p:blipFill>
        <p:spPr>
          <a:xfrm>
            <a:off x="318861" y="507645"/>
            <a:ext cx="11711008" cy="1419345"/>
          </a:xfrm>
          <a:prstGeom prst="rect">
            <a:avLst/>
          </a:prstGeom>
        </p:spPr>
      </p:pic>
      <p:sp>
        <p:nvSpPr>
          <p:cNvPr id="7" name="Tekstvak 6"/>
          <p:cNvSpPr txBox="1"/>
          <p:nvPr/>
        </p:nvSpPr>
        <p:spPr>
          <a:xfrm>
            <a:off x="1778511" y="3598937"/>
            <a:ext cx="3461219" cy="70788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Formuleer per punt oplossingen</a:t>
            </a:r>
          </a:p>
        </p:txBody>
      </p:sp>
      <p:sp>
        <p:nvSpPr>
          <p:cNvPr id="8" name="Tekstvak 7"/>
          <p:cNvSpPr txBox="1"/>
          <p:nvPr/>
        </p:nvSpPr>
        <p:spPr>
          <a:xfrm>
            <a:off x="6007611" y="3438783"/>
            <a:ext cx="3461219" cy="25545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Denk hierbij aan de volgende criteria:</a:t>
            </a:r>
          </a:p>
          <a:p>
            <a:pPr marL="342900" indent="-342900">
              <a:buFontTx/>
              <a:buChar char="-"/>
            </a:pPr>
            <a:r>
              <a:rPr lang="nl-NL" sz="2000" dirty="0">
                <a:solidFill>
                  <a:schemeClr val="bg1"/>
                </a:solidFill>
              </a:rPr>
              <a:t>Nabijheid</a:t>
            </a:r>
          </a:p>
          <a:p>
            <a:pPr marL="342900" indent="-342900">
              <a:buFontTx/>
              <a:buChar char="-"/>
            </a:pPr>
            <a:r>
              <a:rPr lang="nl-NL" sz="2000" dirty="0">
                <a:solidFill>
                  <a:schemeClr val="bg1"/>
                </a:solidFill>
              </a:rPr>
              <a:t>Eenvoud</a:t>
            </a:r>
          </a:p>
          <a:p>
            <a:pPr marL="342900" indent="-342900">
              <a:buFontTx/>
              <a:buChar char="-"/>
            </a:pPr>
            <a:r>
              <a:rPr lang="nl-NL" sz="2000" dirty="0">
                <a:solidFill>
                  <a:schemeClr val="bg1"/>
                </a:solidFill>
              </a:rPr>
              <a:t>Uitvoerbaarheid</a:t>
            </a:r>
          </a:p>
          <a:p>
            <a:pPr marL="342900" indent="-342900">
              <a:buFontTx/>
              <a:buChar char="-"/>
            </a:pPr>
            <a:r>
              <a:rPr lang="nl-NL" sz="2000" dirty="0">
                <a:solidFill>
                  <a:schemeClr val="bg1"/>
                </a:solidFill>
              </a:rPr>
              <a:t>Draagvlak</a:t>
            </a:r>
          </a:p>
          <a:p>
            <a:pPr marL="342900" indent="-342900">
              <a:buFontTx/>
              <a:buChar char="-"/>
            </a:pPr>
            <a:r>
              <a:rPr lang="nl-NL" sz="2000" dirty="0">
                <a:solidFill>
                  <a:schemeClr val="bg1"/>
                </a:solidFill>
              </a:rPr>
              <a:t>Haalbaarheid </a:t>
            </a:r>
          </a:p>
          <a:p>
            <a:pPr marL="342900" indent="-342900">
              <a:buFontTx/>
              <a:buChar char="-"/>
            </a:pPr>
            <a:r>
              <a:rPr lang="nl-NL" sz="2000" dirty="0">
                <a:solidFill>
                  <a:schemeClr val="bg1"/>
                </a:solidFill>
              </a:rPr>
              <a:t>Effectiviteit</a:t>
            </a:r>
          </a:p>
        </p:txBody>
      </p:sp>
    </p:spTree>
    <p:extLst>
      <p:ext uri="{BB962C8B-B14F-4D97-AF65-F5344CB8AC3E}">
        <p14:creationId xmlns:p14="http://schemas.microsoft.com/office/powerpoint/2010/main" val="39402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941503358"/>
              </p:ext>
            </p:extLst>
          </p:nvPr>
        </p:nvGraphicFramePr>
        <p:xfrm>
          <a:off x="539498" y="2286000"/>
          <a:ext cx="11183110" cy="4295550"/>
        </p:xfrm>
        <a:graphic>
          <a:graphicData uri="http://schemas.openxmlformats.org/drawingml/2006/table">
            <a:tbl>
              <a:tblPr firstRow="1" bandRow="1">
                <a:tableStyleId>{0660B408-B3CF-4A94-85FC-2B1E0A45F4A2}</a:tableStyleId>
              </a:tblPr>
              <a:tblGrid>
                <a:gridCol w="2127502">
                  <a:extLst>
                    <a:ext uri="{9D8B030D-6E8A-4147-A177-3AD203B41FA5}">
                      <a16:colId xmlns:a16="http://schemas.microsoft.com/office/drawing/2014/main" val="3567862996"/>
                    </a:ext>
                  </a:extLst>
                </a:gridCol>
                <a:gridCol w="2273300">
                  <a:extLst>
                    <a:ext uri="{9D8B030D-6E8A-4147-A177-3AD203B41FA5}">
                      <a16:colId xmlns:a16="http://schemas.microsoft.com/office/drawing/2014/main" val="858860382"/>
                    </a:ext>
                  </a:extLst>
                </a:gridCol>
                <a:gridCol w="2349500">
                  <a:extLst>
                    <a:ext uri="{9D8B030D-6E8A-4147-A177-3AD203B41FA5}">
                      <a16:colId xmlns:a16="http://schemas.microsoft.com/office/drawing/2014/main" val="2496383632"/>
                    </a:ext>
                  </a:extLst>
                </a:gridCol>
                <a:gridCol w="1616456">
                  <a:extLst>
                    <a:ext uri="{9D8B030D-6E8A-4147-A177-3AD203B41FA5}">
                      <a16:colId xmlns:a16="http://schemas.microsoft.com/office/drawing/2014/main" val="1992124269"/>
                    </a:ext>
                  </a:extLst>
                </a:gridCol>
                <a:gridCol w="2816352">
                  <a:extLst>
                    <a:ext uri="{9D8B030D-6E8A-4147-A177-3AD203B41FA5}">
                      <a16:colId xmlns:a16="http://schemas.microsoft.com/office/drawing/2014/main" val="3504618088"/>
                    </a:ext>
                  </a:extLst>
                </a:gridCol>
              </a:tblGrid>
              <a:tr h="751796">
                <a:tc>
                  <a:txBody>
                    <a:bodyPr/>
                    <a:lstStyle/>
                    <a:p>
                      <a:r>
                        <a:rPr lang="en-GB" sz="2400" dirty="0" err="1">
                          <a:solidFill>
                            <a:srgbClr val="103467"/>
                          </a:solidFill>
                        </a:rPr>
                        <a:t>Actieplan</a:t>
                      </a:r>
                      <a:endParaRPr lang="en-GB" sz="2400" dirty="0">
                        <a:solidFill>
                          <a:srgbClr val="103467"/>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Wat?</a:t>
                      </a:r>
                    </a:p>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r>
                        <a:rPr lang="en-GB" sz="2400" dirty="0" err="1"/>
                        <a:t>Wanneer</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t>Wie</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r>
                        <a:rPr lang="en-GB" sz="2400" dirty="0" err="1"/>
                        <a:t>Nodig</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extLst>
                  <a:ext uri="{0D108BD9-81ED-4DB2-BD59-A6C34878D82A}">
                    <a16:rowId xmlns:a16="http://schemas.microsoft.com/office/drawing/2014/main" val="2712034092"/>
                  </a:ext>
                </a:extLst>
              </a:tr>
              <a:tr h="1887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a:solidFill>
                            <a:srgbClr val="103467"/>
                          </a:solidFill>
                        </a:rPr>
                        <a:t>Punt 1</a:t>
                      </a:r>
                      <a:endParaRPr lang="nl-NL" sz="2400" i="1" dirty="0">
                        <a:solidFill>
                          <a:srgbClr val="1034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a:solidFill>
                            <a:srgbClr val="103467"/>
                          </a:solidFill>
                        </a:rPr>
                        <a:t>“Up-to-date blijven met medische handelingen, want hier lopen we dagelijks tegen aan”</a:t>
                      </a:r>
                      <a:endParaRPr lang="en-GB" sz="1400" dirty="0">
                        <a:solidFill>
                          <a:srgbClr val="103467"/>
                        </a:solidFill>
                      </a:endParaRPr>
                    </a:p>
                    <a:p>
                      <a:endParaRPr lang="en-GB" sz="2000" dirty="0">
                        <a:solidFill>
                          <a:srgbClr val="103467"/>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dirty="0" err="1">
                          <a:solidFill>
                            <a:schemeClr val="accent2">
                              <a:lumMod val="50000"/>
                            </a:schemeClr>
                          </a:solidFill>
                        </a:rPr>
                        <a:t>Inventariseren</a:t>
                      </a:r>
                      <a:r>
                        <a:rPr lang="en-GB" sz="1400" i="1" dirty="0">
                          <a:solidFill>
                            <a:schemeClr val="accent2">
                              <a:lumMod val="50000"/>
                            </a:schemeClr>
                          </a:solidFill>
                        </a:rPr>
                        <a:t> </a:t>
                      </a:r>
                      <a:r>
                        <a:rPr lang="en-GB" sz="1400" i="1" dirty="0" err="1">
                          <a:solidFill>
                            <a:schemeClr val="accent2">
                              <a:lumMod val="50000"/>
                            </a:schemeClr>
                          </a:solidFill>
                        </a:rPr>
                        <a:t>welke</a:t>
                      </a:r>
                      <a:r>
                        <a:rPr lang="en-GB" sz="1400" i="1" dirty="0">
                          <a:solidFill>
                            <a:schemeClr val="accent2">
                              <a:lumMod val="50000"/>
                            </a:schemeClr>
                          </a:solidFill>
                        </a:rPr>
                        <a:t> </a:t>
                      </a:r>
                      <a:r>
                        <a:rPr lang="en-GB" sz="1400" i="1" dirty="0" err="1">
                          <a:solidFill>
                            <a:schemeClr val="accent2">
                              <a:lumMod val="50000"/>
                            </a:schemeClr>
                          </a:solidFill>
                        </a:rPr>
                        <a:t>medische</a:t>
                      </a:r>
                      <a:r>
                        <a:rPr lang="en-GB" sz="1400" i="1" dirty="0">
                          <a:solidFill>
                            <a:schemeClr val="accent2">
                              <a:lumMod val="50000"/>
                            </a:schemeClr>
                          </a:solidFill>
                        </a:rPr>
                        <a:t> </a:t>
                      </a:r>
                      <a:r>
                        <a:rPr lang="en-GB" sz="1400" i="1" dirty="0" err="1">
                          <a:solidFill>
                            <a:schemeClr val="accent2">
                              <a:lumMod val="50000"/>
                            </a:schemeClr>
                          </a:solidFill>
                        </a:rPr>
                        <a:t>handelingen</a:t>
                      </a:r>
                      <a:r>
                        <a:rPr lang="en-GB" sz="1400" i="1" dirty="0">
                          <a:solidFill>
                            <a:schemeClr val="accent2">
                              <a:lumMod val="50000"/>
                            </a:schemeClr>
                          </a:solidFill>
                        </a:rPr>
                        <a:t> </a:t>
                      </a:r>
                      <a:r>
                        <a:rPr lang="en-GB" sz="1400" i="1" dirty="0" err="1">
                          <a:solidFill>
                            <a:schemeClr val="accent2">
                              <a:lumMod val="50000"/>
                            </a:schemeClr>
                          </a:solidFill>
                        </a:rPr>
                        <a:t>er</a:t>
                      </a:r>
                      <a:r>
                        <a:rPr lang="en-GB" sz="1400" i="1" dirty="0">
                          <a:solidFill>
                            <a:schemeClr val="accent2">
                              <a:lumMod val="50000"/>
                            </a:schemeClr>
                          </a:solidFill>
                        </a:rPr>
                        <a:t> </a:t>
                      </a:r>
                      <a:r>
                        <a:rPr lang="en-GB" sz="1400" i="1" dirty="0" err="1">
                          <a:solidFill>
                            <a:schemeClr val="accent2">
                              <a:lumMod val="50000"/>
                            </a:schemeClr>
                          </a:solidFill>
                        </a:rPr>
                        <a:t>afgenomen</a:t>
                      </a:r>
                      <a:r>
                        <a:rPr lang="en-GB" sz="1400" i="1" dirty="0">
                          <a:solidFill>
                            <a:schemeClr val="accent2">
                              <a:lumMod val="50000"/>
                            </a:schemeClr>
                          </a:solidFill>
                        </a:rPr>
                        <a:t> </a:t>
                      </a:r>
                      <a:r>
                        <a:rPr lang="en-GB" sz="1400" i="1" dirty="0" err="1">
                          <a:solidFill>
                            <a:schemeClr val="accent2">
                              <a:lumMod val="50000"/>
                            </a:schemeClr>
                          </a:solidFill>
                        </a:rPr>
                        <a:t>moeten</a:t>
                      </a:r>
                      <a:r>
                        <a:rPr lang="en-GB" sz="1400" i="1" dirty="0">
                          <a:solidFill>
                            <a:schemeClr val="accent2">
                              <a:lumMod val="50000"/>
                            </a:schemeClr>
                          </a:solidFill>
                        </a:rPr>
                        <a:t> </a:t>
                      </a:r>
                      <a:r>
                        <a:rPr lang="en-GB" sz="1400" i="1" dirty="0" err="1">
                          <a:solidFill>
                            <a:schemeClr val="accent2">
                              <a:lumMod val="50000"/>
                            </a:schemeClr>
                          </a:solidFill>
                        </a:rPr>
                        <a:t>worden</a:t>
                      </a:r>
                      <a:endParaRPr lang="en-GB" sz="1400" i="1" dirty="0">
                        <a:solidFill>
                          <a:schemeClr val="accent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dirty="0" err="1">
                          <a:solidFill>
                            <a:schemeClr val="accent2">
                              <a:lumMod val="50000"/>
                            </a:schemeClr>
                          </a:solidFill>
                        </a:rPr>
                        <a:t>Volgende</a:t>
                      </a:r>
                      <a:r>
                        <a:rPr lang="en-GB" sz="1400" i="1" dirty="0">
                          <a:solidFill>
                            <a:schemeClr val="accent2">
                              <a:lumMod val="50000"/>
                            </a:schemeClr>
                          </a:solidFill>
                        </a:rPr>
                        <a:t> week </a:t>
                      </a:r>
                      <a:r>
                        <a:rPr lang="en-GB" sz="1400" i="1" dirty="0" err="1">
                          <a:solidFill>
                            <a:schemeClr val="accent2">
                              <a:lumMod val="50000"/>
                            </a:schemeClr>
                          </a:solidFill>
                        </a:rPr>
                        <a:t>vrijdag</a:t>
                      </a:r>
                      <a:endParaRPr lang="en-GB" sz="1400" i="1" dirty="0">
                        <a:solidFill>
                          <a:schemeClr val="accent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dirty="0">
                          <a:solidFill>
                            <a:schemeClr val="accent2">
                              <a:lumMod val="50000"/>
                            </a:schemeClr>
                          </a:solidFill>
                        </a:rPr>
                        <a:t>Sanne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dirty="0">
                          <a:solidFill>
                            <a:schemeClr val="accent2">
                              <a:lumMod val="50000"/>
                            </a:schemeClr>
                          </a:solidFill>
                        </a:rPr>
                        <a:t>Contact van team </a:t>
                      </a:r>
                      <a:r>
                        <a:rPr lang="en-GB" sz="1400" i="1" dirty="0" err="1">
                          <a:solidFill>
                            <a:schemeClr val="accent2">
                              <a:lumMod val="50000"/>
                            </a:schemeClr>
                          </a:solidFill>
                        </a:rPr>
                        <a:t>opleidingen</a:t>
                      </a:r>
                      <a:r>
                        <a:rPr lang="en-GB" sz="1400" i="1" baseline="0" dirty="0">
                          <a:solidFill>
                            <a:schemeClr val="accent2">
                              <a:lumMod val="50000"/>
                            </a:schemeClr>
                          </a:solidFill>
                        </a:rPr>
                        <a:t>, want </a:t>
                      </a:r>
                      <a:r>
                        <a:rPr lang="en-GB" sz="1400" i="1" baseline="0" dirty="0" err="1">
                          <a:solidFill>
                            <a:schemeClr val="accent2">
                              <a:lumMod val="50000"/>
                            </a:schemeClr>
                          </a:solidFill>
                        </a:rPr>
                        <a:t>zij</a:t>
                      </a:r>
                      <a:r>
                        <a:rPr lang="en-GB" sz="1400" i="1" baseline="0" dirty="0">
                          <a:solidFill>
                            <a:schemeClr val="accent2">
                              <a:lumMod val="50000"/>
                            </a:schemeClr>
                          </a:solidFill>
                        </a:rPr>
                        <a:t> </a:t>
                      </a:r>
                      <a:r>
                        <a:rPr lang="en-GB" sz="1400" i="1" baseline="0" dirty="0" err="1">
                          <a:solidFill>
                            <a:schemeClr val="accent2">
                              <a:lumMod val="50000"/>
                            </a:schemeClr>
                          </a:solidFill>
                        </a:rPr>
                        <a:t>weten</a:t>
                      </a:r>
                      <a:r>
                        <a:rPr lang="en-GB" sz="1400" i="1" baseline="0" dirty="0">
                          <a:solidFill>
                            <a:schemeClr val="accent2">
                              <a:lumMod val="50000"/>
                            </a:schemeClr>
                          </a:solidFill>
                        </a:rPr>
                        <a:t> </a:t>
                      </a:r>
                      <a:r>
                        <a:rPr lang="en-GB" sz="1400" i="1" baseline="0" dirty="0" err="1">
                          <a:solidFill>
                            <a:schemeClr val="accent2">
                              <a:lumMod val="50000"/>
                            </a:schemeClr>
                          </a:solidFill>
                        </a:rPr>
                        <a:t>welke</a:t>
                      </a:r>
                      <a:r>
                        <a:rPr lang="en-GB" sz="1400" i="1" baseline="0" dirty="0">
                          <a:solidFill>
                            <a:schemeClr val="accent2">
                              <a:lumMod val="50000"/>
                            </a:schemeClr>
                          </a:solidFill>
                        </a:rPr>
                        <a:t> </a:t>
                      </a:r>
                      <a:r>
                        <a:rPr lang="en-GB" sz="1400" i="1" baseline="0" dirty="0" err="1">
                          <a:solidFill>
                            <a:schemeClr val="accent2">
                              <a:lumMod val="50000"/>
                            </a:schemeClr>
                          </a:solidFill>
                        </a:rPr>
                        <a:t>er</a:t>
                      </a:r>
                      <a:r>
                        <a:rPr lang="en-GB" sz="1400" i="1" baseline="0" dirty="0">
                          <a:solidFill>
                            <a:schemeClr val="accent2">
                              <a:lumMod val="50000"/>
                            </a:schemeClr>
                          </a:solidFill>
                        </a:rPr>
                        <a:t> open </a:t>
                      </a:r>
                      <a:r>
                        <a:rPr lang="en-GB" sz="1400" i="1" baseline="0" dirty="0" err="1">
                          <a:solidFill>
                            <a:schemeClr val="accent2">
                              <a:lumMod val="50000"/>
                            </a:schemeClr>
                          </a:solidFill>
                        </a:rPr>
                        <a:t>staan</a:t>
                      </a:r>
                      <a:r>
                        <a:rPr lang="en-GB" sz="1400" i="1" baseline="0" dirty="0">
                          <a:solidFill>
                            <a:schemeClr val="accent2">
                              <a:lumMod val="50000"/>
                            </a:schemeClr>
                          </a:solidFill>
                        </a:rPr>
                        <a:t>.</a:t>
                      </a:r>
                      <a:endParaRPr lang="en-GB" sz="1400" i="1" dirty="0">
                        <a:solidFill>
                          <a:schemeClr val="accent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14609201"/>
                  </a:ext>
                </a:extLst>
              </a:tr>
              <a:tr h="1576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Punt</a:t>
                      </a:r>
                      <a:r>
                        <a:rPr lang="en-GB" sz="2000" baseline="0" dirty="0"/>
                        <a:t> 2</a:t>
                      </a:r>
                      <a:endParaRPr lang="en-GB"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a:solidFill>
                            <a:schemeClr val="accent2">
                              <a:lumMod val="50000"/>
                            </a:schemeClr>
                          </a:solidFill>
                        </a:rPr>
                        <a:t>“Leerlingen koppelen aan een medewerker”</a:t>
                      </a:r>
                      <a:endParaRPr lang="en-GB"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dirty="0" err="1">
                          <a:solidFill>
                            <a:schemeClr val="accent2">
                              <a:lumMod val="50000"/>
                            </a:schemeClr>
                          </a:solidFill>
                        </a:rPr>
                        <a:t>Collega’s</a:t>
                      </a:r>
                      <a:r>
                        <a:rPr lang="en-GB" sz="1400" i="1" baseline="0" dirty="0">
                          <a:solidFill>
                            <a:schemeClr val="accent2">
                              <a:lumMod val="50000"/>
                            </a:schemeClr>
                          </a:solidFill>
                        </a:rPr>
                        <a:t> </a:t>
                      </a:r>
                      <a:r>
                        <a:rPr lang="en-GB" sz="1400" i="1" baseline="0" dirty="0" err="1">
                          <a:solidFill>
                            <a:schemeClr val="accent2">
                              <a:lumMod val="50000"/>
                            </a:schemeClr>
                          </a:solidFill>
                        </a:rPr>
                        <a:t>vragen</a:t>
                      </a:r>
                      <a:r>
                        <a:rPr lang="en-GB" sz="1400" i="1" baseline="0" dirty="0">
                          <a:solidFill>
                            <a:schemeClr val="accent2">
                              <a:lumMod val="50000"/>
                            </a:schemeClr>
                          </a:solidFill>
                        </a:rPr>
                        <a:t> </a:t>
                      </a:r>
                      <a:r>
                        <a:rPr lang="en-GB" sz="1400" i="1" baseline="0" dirty="0" err="1">
                          <a:solidFill>
                            <a:schemeClr val="accent2">
                              <a:lumMod val="50000"/>
                            </a:schemeClr>
                          </a:solidFill>
                        </a:rPr>
                        <a:t>wie</a:t>
                      </a:r>
                      <a:r>
                        <a:rPr lang="en-GB" sz="1400" i="1" baseline="0" dirty="0">
                          <a:solidFill>
                            <a:schemeClr val="accent2">
                              <a:lumMod val="50000"/>
                            </a:schemeClr>
                          </a:solidFill>
                        </a:rPr>
                        <a:t> </a:t>
                      </a:r>
                      <a:r>
                        <a:rPr lang="en-GB" sz="1400" i="1" baseline="0" dirty="0" err="1">
                          <a:solidFill>
                            <a:schemeClr val="accent2">
                              <a:lumMod val="50000"/>
                            </a:schemeClr>
                          </a:solidFill>
                        </a:rPr>
                        <a:t>dat</a:t>
                      </a:r>
                      <a:r>
                        <a:rPr lang="en-GB" sz="1400" i="1" baseline="0" dirty="0">
                          <a:solidFill>
                            <a:schemeClr val="accent2">
                              <a:lumMod val="50000"/>
                            </a:schemeClr>
                          </a:solidFill>
                        </a:rPr>
                        <a:t> </a:t>
                      </a:r>
                      <a:r>
                        <a:rPr lang="en-GB" sz="1400" i="1" baseline="0" dirty="0" err="1">
                          <a:solidFill>
                            <a:schemeClr val="accent2">
                              <a:lumMod val="50000"/>
                            </a:schemeClr>
                          </a:solidFill>
                        </a:rPr>
                        <a:t>zou</a:t>
                      </a:r>
                      <a:r>
                        <a:rPr lang="en-GB" sz="1400" i="1" baseline="0" dirty="0">
                          <a:solidFill>
                            <a:schemeClr val="accent2">
                              <a:lumMod val="50000"/>
                            </a:schemeClr>
                          </a:solidFill>
                        </a:rPr>
                        <a:t> </a:t>
                      </a:r>
                      <a:r>
                        <a:rPr lang="en-GB" sz="1400" i="1" baseline="0" dirty="0" err="1">
                          <a:solidFill>
                            <a:schemeClr val="accent2">
                              <a:lumMod val="50000"/>
                            </a:schemeClr>
                          </a:solidFill>
                        </a:rPr>
                        <a:t>willen</a:t>
                      </a:r>
                      <a:r>
                        <a:rPr lang="en-GB" sz="1400" i="1" baseline="0" dirty="0">
                          <a:solidFill>
                            <a:schemeClr val="accent2">
                              <a:lumMod val="50000"/>
                            </a:schemeClr>
                          </a:solidFill>
                        </a:rPr>
                        <a:t>.</a:t>
                      </a:r>
                    </a:p>
                    <a:p>
                      <a:endParaRPr lang="en-GB" sz="1400" i="1" baseline="0" dirty="0">
                        <a:solidFill>
                          <a:schemeClr val="accent2">
                            <a:lumMod val="50000"/>
                          </a:schemeClr>
                        </a:solidFill>
                      </a:endParaRPr>
                    </a:p>
                    <a:p>
                      <a:r>
                        <a:rPr lang="en-GB" sz="1400" i="1" baseline="0" dirty="0" err="1">
                          <a:solidFill>
                            <a:schemeClr val="accent2">
                              <a:lumMod val="50000"/>
                            </a:schemeClr>
                          </a:solidFill>
                        </a:rPr>
                        <a:t>Vervolgens</a:t>
                      </a:r>
                      <a:r>
                        <a:rPr lang="en-GB" sz="1400" i="1" baseline="0" dirty="0">
                          <a:solidFill>
                            <a:schemeClr val="accent2">
                              <a:lumMod val="50000"/>
                            </a:schemeClr>
                          </a:solidFill>
                        </a:rPr>
                        <a:t> </a:t>
                      </a:r>
                      <a:r>
                        <a:rPr lang="en-GB" sz="1400" i="1" baseline="0" dirty="0" err="1">
                          <a:solidFill>
                            <a:schemeClr val="accent2">
                              <a:lumMod val="50000"/>
                            </a:schemeClr>
                          </a:solidFill>
                        </a:rPr>
                        <a:t>overzicht</a:t>
                      </a:r>
                      <a:r>
                        <a:rPr lang="en-GB" sz="1400" i="1" baseline="0" dirty="0">
                          <a:solidFill>
                            <a:schemeClr val="accent2">
                              <a:lumMod val="50000"/>
                            </a:schemeClr>
                          </a:solidFill>
                        </a:rPr>
                        <a:t> </a:t>
                      </a:r>
                      <a:r>
                        <a:rPr lang="en-GB" sz="1400" i="1" baseline="0" dirty="0" err="1">
                          <a:solidFill>
                            <a:schemeClr val="accent2">
                              <a:lumMod val="50000"/>
                            </a:schemeClr>
                          </a:solidFill>
                        </a:rPr>
                        <a:t>maken</a:t>
                      </a:r>
                      <a:r>
                        <a:rPr lang="en-GB" sz="1400" i="1" baseline="0" dirty="0">
                          <a:solidFill>
                            <a:schemeClr val="accent2">
                              <a:lumMod val="50000"/>
                            </a:schemeClr>
                          </a:solidFill>
                        </a:rPr>
                        <a:t>.</a:t>
                      </a:r>
                      <a:endParaRPr lang="en-GB" sz="1400" i="1" dirty="0">
                        <a:solidFill>
                          <a:schemeClr val="accent2">
                            <a:lumMod val="50000"/>
                          </a:schemeClr>
                        </a:solidFill>
                      </a:endParaRPr>
                    </a:p>
                    <a:p>
                      <a:endParaRPr lang="en-GB" sz="1400" i="1" dirty="0">
                        <a:solidFill>
                          <a:schemeClr val="accent2">
                            <a:lumMod val="50000"/>
                          </a:schemeClr>
                        </a:solidFill>
                      </a:endParaRPr>
                    </a:p>
                    <a:p>
                      <a:endParaRPr lang="en-GB" sz="1400" i="1" dirty="0">
                        <a:solidFill>
                          <a:schemeClr val="accent2">
                            <a:lumMod val="50000"/>
                          </a:schemeClr>
                        </a:solidFill>
                      </a:endParaRPr>
                    </a:p>
                    <a:p>
                      <a:endParaRPr lang="en-GB" sz="1400" i="1" dirty="0">
                        <a:solidFill>
                          <a:schemeClr val="accent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dirty="0" err="1">
                          <a:solidFill>
                            <a:schemeClr val="accent2">
                              <a:lumMod val="50000"/>
                            </a:schemeClr>
                          </a:solidFill>
                        </a:rPr>
                        <a:t>Tijdens</a:t>
                      </a:r>
                      <a:r>
                        <a:rPr lang="en-GB" sz="1400" i="1" dirty="0">
                          <a:solidFill>
                            <a:schemeClr val="accent2">
                              <a:lumMod val="50000"/>
                            </a:schemeClr>
                          </a:solidFill>
                        </a:rPr>
                        <a:t> </a:t>
                      </a:r>
                      <a:r>
                        <a:rPr lang="en-GB" sz="1400" i="1" dirty="0" err="1">
                          <a:solidFill>
                            <a:schemeClr val="accent2">
                              <a:lumMod val="50000"/>
                            </a:schemeClr>
                          </a:solidFill>
                        </a:rPr>
                        <a:t>teamoverleg</a:t>
                      </a:r>
                      <a:endParaRPr lang="en-GB" sz="1400" i="1" dirty="0">
                        <a:solidFill>
                          <a:schemeClr val="accent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dirty="0">
                          <a:solidFill>
                            <a:schemeClr val="accent2">
                              <a:lumMod val="50000"/>
                            </a:schemeClr>
                          </a:solidFill>
                        </a:rPr>
                        <a:t>Het team</a:t>
                      </a:r>
                    </a:p>
                    <a:p>
                      <a:endParaRPr lang="en-GB" sz="1400" i="1" dirty="0">
                        <a:solidFill>
                          <a:schemeClr val="accent2">
                            <a:lumMod val="50000"/>
                          </a:schemeClr>
                        </a:solidFill>
                      </a:endParaRPr>
                    </a:p>
                    <a:p>
                      <a:endParaRPr lang="en-GB" sz="1400" i="1" dirty="0">
                        <a:solidFill>
                          <a:schemeClr val="accent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dirty="0">
                          <a:solidFill>
                            <a:schemeClr val="accent2">
                              <a:lumMod val="50000"/>
                            </a:schemeClr>
                          </a:solidFill>
                        </a:rPr>
                        <a:t>-</a:t>
                      </a:r>
                      <a:r>
                        <a:rPr lang="en-GB" sz="1400" i="1" baseline="0" dirty="0">
                          <a:solidFill>
                            <a:schemeClr val="accent2">
                              <a:lumMod val="50000"/>
                            </a:schemeClr>
                          </a:solidFill>
                        </a:rPr>
                        <a:t> </a:t>
                      </a:r>
                      <a:endParaRPr lang="en-GB" sz="1400" i="1" dirty="0">
                        <a:solidFill>
                          <a:schemeClr val="accent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08923675"/>
                  </a:ext>
                </a:extLst>
              </a:tr>
            </a:tbl>
          </a:graphicData>
        </a:graphic>
      </p:graphicFrame>
      <p:pic>
        <p:nvPicPr>
          <p:cNvPr id="6" name="Afbeelding 5"/>
          <p:cNvPicPr>
            <a:picLocks noChangeAspect="1"/>
          </p:cNvPicPr>
          <p:nvPr/>
        </p:nvPicPr>
        <p:blipFill rotWithShape="1">
          <a:blip r:embed="rId3"/>
          <a:srcRect t="48821" b="5064"/>
          <a:stretch/>
        </p:blipFill>
        <p:spPr>
          <a:xfrm>
            <a:off x="318861" y="507645"/>
            <a:ext cx="11711008" cy="1419345"/>
          </a:xfrm>
          <a:prstGeom prst="rect">
            <a:avLst/>
          </a:prstGeom>
        </p:spPr>
      </p:pic>
      <p:sp>
        <p:nvSpPr>
          <p:cNvPr id="7" name="Tekstvak 6"/>
          <p:cNvSpPr txBox="1"/>
          <p:nvPr/>
        </p:nvSpPr>
        <p:spPr>
          <a:xfrm>
            <a:off x="539498" y="6247142"/>
            <a:ext cx="11240781"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Hierbij een voorbeeld; wat valt jullie op?</a:t>
            </a:r>
          </a:p>
        </p:txBody>
      </p:sp>
      <p:sp>
        <p:nvSpPr>
          <p:cNvPr id="8" name="Rechthoekig bijschrift 7"/>
          <p:cNvSpPr/>
          <p:nvPr/>
        </p:nvSpPr>
        <p:spPr>
          <a:xfrm>
            <a:off x="318861" y="286327"/>
            <a:ext cx="2572002" cy="2533826"/>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dirty="0"/>
              <a:t>Waarom zijn ze niet up </a:t>
            </a:r>
            <a:r>
              <a:rPr lang="nl-NL" dirty="0" err="1"/>
              <a:t>to</a:t>
            </a:r>
            <a:r>
              <a:rPr lang="nl-NL" dirty="0"/>
              <a:t> date? Wat houdt de medewerkers tegen om bij te blijven? Dat knelpunt zou dan moeten worden weggenomen.</a:t>
            </a:r>
          </a:p>
        </p:txBody>
      </p:sp>
      <p:sp>
        <p:nvSpPr>
          <p:cNvPr id="9" name="Rechthoekig bijschrift 8"/>
          <p:cNvSpPr/>
          <p:nvPr/>
        </p:nvSpPr>
        <p:spPr>
          <a:xfrm>
            <a:off x="7405461" y="5434743"/>
            <a:ext cx="1725839" cy="453389"/>
          </a:xfrm>
          <a:prstGeom prst="wedgeRectCallout">
            <a:avLst>
              <a:gd name="adj1" fmla="val -36461"/>
              <a:gd name="adj2" fmla="val -8596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dirty="0"/>
              <a:t>Niet specifiek</a:t>
            </a:r>
          </a:p>
        </p:txBody>
      </p:sp>
      <p:sp>
        <p:nvSpPr>
          <p:cNvPr id="10" name="Rechthoekig bijschrift 9"/>
          <p:cNvSpPr/>
          <p:nvPr/>
        </p:nvSpPr>
        <p:spPr>
          <a:xfrm>
            <a:off x="3595461" y="4313760"/>
            <a:ext cx="1725839" cy="453389"/>
          </a:xfrm>
          <a:prstGeom prst="wedgeRectCallout">
            <a:avLst>
              <a:gd name="adj1" fmla="val -31310"/>
              <a:gd name="adj2" fmla="val 10171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dirty="0"/>
              <a:t>Niet specifiek</a:t>
            </a:r>
          </a:p>
        </p:txBody>
      </p:sp>
    </p:spTree>
    <p:extLst>
      <p:ext uri="{BB962C8B-B14F-4D97-AF65-F5344CB8AC3E}">
        <p14:creationId xmlns:p14="http://schemas.microsoft.com/office/powerpoint/2010/main" val="330693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481410743"/>
              </p:ext>
            </p:extLst>
          </p:nvPr>
        </p:nvGraphicFramePr>
        <p:xfrm>
          <a:off x="539498" y="2286000"/>
          <a:ext cx="11183110" cy="3474720"/>
        </p:xfrm>
        <a:graphic>
          <a:graphicData uri="http://schemas.openxmlformats.org/drawingml/2006/table">
            <a:tbl>
              <a:tblPr firstRow="1" bandRow="1">
                <a:tableStyleId>{0660B408-B3CF-4A94-85FC-2B1E0A45F4A2}</a:tableStyleId>
              </a:tblPr>
              <a:tblGrid>
                <a:gridCol w="2127502">
                  <a:extLst>
                    <a:ext uri="{9D8B030D-6E8A-4147-A177-3AD203B41FA5}">
                      <a16:colId xmlns:a16="http://schemas.microsoft.com/office/drawing/2014/main" val="3567862996"/>
                    </a:ext>
                  </a:extLst>
                </a:gridCol>
                <a:gridCol w="2273300">
                  <a:extLst>
                    <a:ext uri="{9D8B030D-6E8A-4147-A177-3AD203B41FA5}">
                      <a16:colId xmlns:a16="http://schemas.microsoft.com/office/drawing/2014/main" val="858860382"/>
                    </a:ext>
                  </a:extLst>
                </a:gridCol>
                <a:gridCol w="2349500">
                  <a:extLst>
                    <a:ext uri="{9D8B030D-6E8A-4147-A177-3AD203B41FA5}">
                      <a16:colId xmlns:a16="http://schemas.microsoft.com/office/drawing/2014/main" val="2496383632"/>
                    </a:ext>
                  </a:extLst>
                </a:gridCol>
                <a:gridCol w="1616456">
                  <a:extLst>
                    <a:ext uri="{9D8B030D-6E8A-4147-A177-3AD203B41FA5}">
                      <a16:colId xmlns:a16="http://schemas.microsoft.com/office/drawing/2014/main" val="1992124269"/>
                    </a:ext>
                  </a:extLst>
                </a:gridCol>
                <a:gridCol w="2816352">
                  <a:extLst>
                    <a:ext uri="{9D8B030D-6E8A-4147-A177-3AD203B41FA5}">
                      <a16:colId xmlns:a16="http://schemas.microsoft.com/office/drawing/2014/main" val="3504618088"/>
                    </a:ext>
                  </a:extLst>
                </a:gridCol>
              </a:tblGrid>
              <a:tr h="751796">
                <a:tc>
                  <a:txBody>
                    <a:bodyPr/>
                    <a:lstStyle/>
                    <a:p>
                      <a:r>
                        <a:rPr lang="en-GB" sz="2400" dirty="0" err="1"/>
                        <a:t>Actieplan</a:t>
                      </a:r>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Wat?</a:t>
                      </a:r>
                    </a:p>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r>
                        <a:rPr lang="en-GB" sz="2400" dirty="0" err="1"/>
                        <a:t>Wanneer</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t>Wie</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r>
                        <a:rPr lang="en-GB" sz="2400" dirty="0" err="1"/>
                        <a:t>Nodig</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extLst>
                  <a:ext uri="{0D108BD9-81ED-4DB2-BD59-A6C34878D82A}">
                    <a16:rowId xmlns:a16="http://schemas.microsoft.com/office/drawing/2014/main" val="2712034092"/>
                  </a:ext>
                </a:extLst>
              </a:tr>
              <a:tr h="1887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a:solidFill>
                            <a:srgbClr val="103467"/>
                          </a:solidFill>
                        </a:rPr>
                        <a:t>Punt 1</a:t>
                      </a:r>
                      <a:endParaRPr lang="nl-NL" sz="2400" i="1" dirty="0">
                        <a:solidFill>
                          <a:srgbClr val="1034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a:solidFill>
                            <a:srgbClr val="103467"/>
                          </a:solidFill>
                        </a:rPr>
                        <a:t>“We weten niet goed hoe we met agressieve bewoners om moeten gaan”</a:t>
                      </a:r>
                    </a:p>
                    <a:p>
                      <a:endParaRPr lang="en-GB"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dirty="0" err="1">
                          <a:solidFill>
                            <a:schemeClr val="accent2">
                              <a:lumMod val="50000"/>
                            </a:schemeClr>
                          </a:solidFill>
                        </a:rPr>
                        <a:t>Navragen</a:t>
                      </a:r>
                      <a:r>
                        <a:rPr lang="en-GB" sz="1400" i="1" baseline="0" dirty="0">
                          <a:solidFill>
                            <a:schemeClr val="accent2">
                              <a:lumMod val="50000"/>
                            </a:schemeClr>
                          </a:solidFill>
                        </a:rPr>
                        <a:t> </a:t>
                      </a:r>
                      <a:r>
                        <a:rPr lang="en-GB" sz="1400" i="1" baseline="0" dirty="0" err="1">
                          <a:solidFill>
                            <a:schemeClr val="accent2">
                              <a:lumMod val="50000"/>
                            </a:schemeClr>
                          </a:solidFill>
                        </a:rPr>
                        <a:t>bij</a:t>
                      </a:r>
                      <a:r>
                        <a:rPr lang="en-GB" sz="1400" i="1" baseline="0" dirty="0">
                          <a:solidFill>
                            <a:schemeClr val="accent2">
                              <a:lumMod val="50000"/>
                            </a:schemeClr>
                          </a:solidFill>
                        </a:rPr>
                        <a:t> Afdeling X hoe </a:t>
                      </a:r>
                      <a:r>
                        <a:rPr lang="en-GB" sz="1400" i="1" baseline="0" dirty="0" err="1">
                          <a:solidFill>
                            <a:schemeClr val="accent2">
                              <a:lumMod val="50000"/>
                            </a:schemeClr>
                          </a:solidFill>
                        </a:rPr>
                        <a:t>zij</a:t>
                      </a:r>
                      <a:r>
                        <a:rPr lang="en-GB" sz="1400" i="1" baseline="0" dirty="0">
                          <a:solidFill>
                            <a:schemeClr val="accent2">
                              <a:lumMod val="50000"/>
                            </a:schemeClr>
                          </a:solidFill>
                        </a:rPr>
                        <a:t> </a:t>
                      </a:r>
                      <a:r>
                        <a:rPr lang="en-GB" sz="1400" i="1" baseline="0" dirty="0" err="1">
                          <a:solidFill>
                            <a:schemeClr val="accent2">
                              <a:lumMod val="50000"/>
                            </a:schemeClr>
                          </a:solidFill>
                        </a:rPr>
                        <a:t>omgaan</a:t>
                      </a:r>
                      <a:r>
                        <a:rPr lang="en-GB" sz="1400" i="1" baseline="0" dirty="0">
                          <a:solidFill>
                            <a:schemeClr val="accent2">
                              <a:lumMod val="50000"/>
                            </a:schemeClr>
                          </a:solidFill>
                        </a:rPr>
                        <a:t> met </a:t>
                      </a:r>
                      <a:r>
                        <a:rPr lang="en-GB" sz="1400" i="1" baseline="0" dirty="0" err="1">
                          <a:solidFill>
                            <a:schemeClr val="accent2">
                              <a:lumMod val="50000"/>
                            </a:schemeClr>
                          </a:solidFill>
                        </a:rPr>
                        <a:t>aggressieve</a:t>
                      </a:r>
                      <a:r>
                        <a:rPr lang="en-GB" sz="1400" i="1" baseline="0" dirty="0">
                          <a:solidFill>
                            <a:schemeClr val="accent2">
                              <a:lumMod val="50000"/>
                            </a:schemeClr>
                          </a:solidFill>
                        </a:rPr>
                        <a:t> </a:t>
                      </a:r>
                      <a:r>
                        <a:rPr lang="en-GB" sz="1400" i="1" baseline="0" dirty="0" err="1">
                          <a:solidFill>
                            <a:schemeClr val="accent2">
                              <a:lumMod val="50000"/>
                            </a:schemeClr>
                          </a:solidFill>
                        </a:rPr>
                        <a:t>bewoners</a:t>
                      </a:r>
                      <a:endParaRPr lang="en-GB" sz="1400" i="1" baseline="0" dirty="0">
                        <a:solidFill>
                          <a:schemeClr val="accent2">
                            <a:lumMod val="50000"/>
                          </a:schemeClr>
                        </a:solidFill>
                      </a:endParaRPr>
                    </a:p>
                    <a:p>
                      <a:endParaRPr lang="en-GB" sz="1400" i="1" baseline="0" dirty="0">
                        <a:solidFill>
                          <a:schemeClr val="accent2">
                            <a:lumMod val="50000"/>
                          </a:schemeClr>
                        </a:solidFill>
                      </a:endParaRPr>
                    </a:p>
                    <a:p>
                      <a:r>
                        <a:rPr lang="en-GB" sz="1400" i="1" baseline="0" dirty="0" err="1">
                          <a:solidFill>
                            <a:schemeClr val="accent2">
                              <a:lumMod val="50000"/>
                            </a:schemeClr>
                          </a:solidFill>
                        </a:rPr>
                        <a:t>Informatie</a:t>
                      </a:r>
                      <a:r>
                        <a:rPr lang="en-GB" sz="1400" i="1" baseline="0" dirty="0">
                          <a:solidFill>
                            <a:schemeClr val="accent2">
                              <a:lumMod val="50000"/>
                            </a:schemeClr>
                          </a:solidFill>
                        </a:rPr>
                        <a:t> </a:t>
                      </a:r>
                      <a:r>
                        <a:rPr lang="en-GB" sz="1400" i="1" baseline="0" dirty="0" err="1">
                          <a:solidFill>
                            <a:schemeClr val="accent2">
                              <a:lumMod val="50000"/>
                            </a:schemeClr>
                          </a:solidFill>
                        </a:rPr>
                        <a:t>opzoeken</a:t>
                      </a:r>
                      <a:r>
                        <a:rPr lang="en-GB" sz="1400" i="1" baseline="0" dirty="0">
                          <a:solidFill>
                            <a:schemeClr val="accent2">
                              <a:lumMod val="50000"/>
                            </a:schemeClr>
                          </a:solidFill>
                        </a:rPr>
                        <a:t> over </a:t>
                      </a:r>
                      <a:r>
                        <a:rPr lang="en-GB" sz="1400" i="1" baseline="0" dirty="0" err="1">
                          <a:solidFill>
                            <a:schemeClr val="accent2">
                              <a:lumMod val="50000"/>
                            </a:schemeClr>
                          </a:solidFill>
                        </a:rPr>
                        <a:t>onbegrepen</a:t>
                      </a:r>
                      <a:r>
                        <a:rPr lang="en-GB" sz="1400" i="1" baseline="0" dirty="0">
                          <a:solidFill>
                            <a:schemeClr val="accent2">
                              <a:lumMod val="50000"/>
                            </a:schemeClr>
                          </a:solidFill>
                        </a:rPr>
                        <a:t> </a:t>
                      </a:r>
                      <a:r>
                        <a:rPr lang="en-GB" sz="1400" i="1" baseline="0" dirty="0" err="1">
                          <a:solidFill>
                            <a:schemeClr val="accent2">
                              <a:lumMod val="50000"/>
                            </a:schemeClr>
                          </a:solidFill>
                        </a:rPr>
                        <a:t>gedrag</a:t>
                      </a:r>
                      <a:r>
                        <a:rPr lang="en-GB" sz="1400" i="1" baseline="0" dirty="0">
                          <a:solidFill>
                            <a:schemeClr val="accent2">
                              <a:lumMod val="50000"/>
                            </a:schemeClr>
                          </a:solidFill>
                        </a:rPr>
                        <a:t> </a:t>
                      </a:r>
                      <a:r>
                        <a:rPr lang="en-GB" sz="1400" i="1" baseline="0" dirty="0" err="1">
                          <a:solidFill>
                            <a:schemeClr val="accent2">
                              <a:lumMod val="50000"/>
                            </a:schemeClr>
                          </a:solidFill>
                        </a:rPr>
                        <a:t>bij</a:t>
                      </a:r>
                      <a:r>
                        <a:rPr lang="en-GB" sz="1400" i="1" baseline="0" dirty="0">
                          <a:solidFill>
                            <a:schemeClr val="accent2">
                              <a:lumMod val="50000"/>
                            </a:schemeClr>
                          </a:solidFill>
                        </a:rPr>
                        <a:t> </a:t>
                      </a:r>
                      <a:r>
                        <a:rPr lang="en-GB" sz="1400" i="1" baseline="0" dirty="0" err="1">
                          <a:solidFill>
                            <a:schemeClr val="accent2">
                              <a:lumMod val="50000"/>
                            </a:schemeClr>
                          </a:solidFill>
                        </a:rPr>
                        <a:t>mensen</a:t>
                      </a:r>
                      <a:r>
                        <a:rPr lang="en-GB" sz="1400" i="1" baseline="0" dirty="0">
                          <a:solidFill>
                            <a:schemeClr val="accent2">
                              <a:lumMod val="50000"/>
                            </a:schemeClr>
                          </a:solidFill>
                        </a:rPr>
                        <a:t> met </a:t>
                      </a:r>
                      <a:r>
                        <a:rPr lang="en-GB" sz="1400" i="1" baseline="0" dirty="0" err="1">
                          <a:solidFill>
                            <a:schemeClr val="accent2">
                              <a:lumMod val="50000"/>
                            </a:schemeClr>
                          </a:solidFill>
                        </a:rPr>
                        <a:t>dementie</a:t>
                      </a:r>
                      <a:endParaRPr lang="en-GB" sz="1400" i="1" baseline="0" dirty="0">
                        <a:solidFill>
                          <a:schemeClr val="accent2">
                            <a:lumMod val="50000"/>
                          </a:schemeClr>
                        </a:solidFill>
                      </a:endParaRPr>
                    </a:p>
                    <a:p>
                      <a:endParaRPr lang="en-GB" sz="1400" i="1" baseline="0" dirty="0">
                        <a:solidFill>
                          <a:schemeClr val="accent2">
                            <a:lumMod val="50000"/>
                          </a:schemeClr>
                        </a:solidFill>
                      </a:endParaRPr>
                    </a:p>
                    <a:p>
                      <a:r>
                        <a:rPr lang="en-GB" sz="1400" i="1" baseline="0" dirty="0" err="1">
                          <a:solidFill>
                            <a:schemeClr val="accent2">
                              <a:lumMod val="50000"/>
                            </a:schemeClr>
                          </a:solidFill>
                        </a:rPr>
                        <a:t>Bespreken</a:t>
                      </a:r>
                      <a:r>
                        <a:rPr lang="en-GB" sz="1400" i="1" baseline="0" dirty="0">
                          <a:solidFill>
                            <a:schemeClr val="accent2">
                              <a:lumMod val="50000"/>
                            </a:schemeClr>
                          </a:solidFill>
                        </a:rPr>
                        <a:t> </a:t>
                      </a:r>
                      <a:r>
                        <a:rPr lang="en-GB" sz="1400" i="1" baseline="0" dirty="0" err="1">
                          <a:solidFill>
                            <a:schemeClr val="accent2">
                              <a:lumMod val="50000"/>
                            </a:schemeClr>
                          </a:solidFill>
                        </a:rPr>
                        <a:t>gedrag</a:t>
                      </a:r>
                      <a:r>
                        <a:rPr lang="en-GB" sz="1400" i="1" baseline="0" dirty="0">
                          <a:solidFill>
                            <a:schemeClr val="accent2">
                              <a:lumMod val="50000"/>
                            </a:schemeClr>
                          </a:solidFill>
                        </a:rPr>
                        <a:t> </a:t>
                      </a:r>
                      <a:r>
                        <a:rPr lang="en-GB" sz="1400" i="1" baseline="0" dirty="0" err="1">
                          <a:solidFill>
                            <a:schemeClr val="accent2">
                              <a:lumMod val="50000"/>
                            </a:schemeClr>
                          </a:solidFill>
                        </a:rPr>
                        <a:t>mevrouw</a:t>
                      </a:r>
                      <a:r>
                        <a:rPr lang="en-GB" sz="1400" i="1" baseline="0" dirty="0">
                          <a:solidFill>
                            <a:schemeClr val="accent2">
                              <a:lumMod val="50000"/>
                            </a:schemeClr>
                          </a:solidFill>
                        </a:rPr>
                        <a:t> Y met de arts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dirty="0">
                          <a:solidFill>
                            <a:schemeClr val="accent2">
                              <a:lumMod val="50000"/>
                            </a:schemeClr>
                          </a:solidFill>
                        </a:rPr>
                        <a:t>19</a:t>
                      </a:r>
                      <a:r>
                        <a:rPr lang="en-GB" sz="1400" i="1" baseline="0" dirty="0">
                          <a:solidFill>
                            <a:schemeClr val="accent2">
                              <a:lumMod val="50000"/>
                            </a:schemeClr>
                          </a:solidFill>
                        </a:rPr>
                        <a:t> </a:t>
                      </a:r>
                      <a:r>
                        <a:rPr lang="en-GB" sz="1400" i="1" baseline="0" dirty="0" err="1">
                          <a:solidFill>
                            <a:schemeClr val="accent2">
                              <a:lumMod val="50000"/>
                            </a:schemeClr>
                          </a:solidFill>
                        </a:rPr>
                        <a:t>maart</a:t>
                      </a:r>
                      <a:endParaRPr lang="en-GB" sz="1400" i="1" dirty="0">
                        <a:solidFill>
                          <a:schemeClr val="accent2">
                            <a:lumMod val="50000"/>
                          </a:schemeClr>
                        </a:solidFill>
                      </a:endParaRPr>
                    </a:p>
                    <a:p>
                      <a:endParaRPr lang="en-GB" sz="1400" i="1" dirty="0">
                        <a:solidFill>
                          <a:schemeClr val="accent2">
                            <a:lumMod val="50000"/>
                          </a:schemeClr>
                        </a:solidFill>
                      </a:endParaRPr>
                    </a:p>
                    <a:p>
                      <a:endParaRPr lang="en-GB" sz="1400" i="1" dirty="0">
                        <a:solidFill>
                          <a:schemeClr val="accent2">
                            <a:lumMod val="50000"/>
                          </a:schemeClr>
                        </a:solidFill>
                      </a:endParaRPr>
                    </a:p>
                    <a:p>
                      <a:endParaRPr lang="en-GB" sz="1400" i="1" dirty="0">
                        <a:solidFill>
                          <a:schemeClr val="accent2">
                            <a:lumMod val="50000"/>
                          </a:schemeClr>
                        </a:solidFill>
                      </a:endParaRPr>
                    </a:p>
                    <a:p>
                      <a:r>
                        <a:rPr lang="en-GB" sz="1400" i="1" baseline="0" dirty="0">
                          <a:solidFill>
                            <a:schemeClr val="accent2">
                              <a:lumMod val="50000"/>
                            </a:schemeClr>
                          </a:solidFill>
                        </a:rPr>
                        <a:t>20 </a:t>
                      </a:r>
                      <a:r>
                        <a:rPr lang="en-GB" sz="1400" i="1" baseline="0" dirty="0" err="1">
                          <a:solidFill>
                            <a:schemeClr val="accent2">
                              <a:lumMod val="50000"/>
                            </a:schemeClr>
                          </a:solidFill>
                        </a:rPr>
                        <a:t>maart</a:t>
                      </a:r>
                      <a:endParaRPr lang="en-GB" sz="1400" i="1" baseline="0" dirty="0">
                        <a:solidFill>
                          <a:schemeClr val="accent2">
                            <a:lumMod val="50000"/>
                          </a:schemeClr>
                        </a:solidFill>
                      </a:endParaRPr>
                    </a:p>
                    <a:p>
                      <a:endParaRPr lang="en-GB" sz="1400" i="1" baseline="0" dirty="0">
                        <a:solidFill>
                          <a:schemeClr val="accent2">
                            <a:lumMod val="50000"/>
                          </a:schemeClr>
                        </a:solidFill>
                      </a:endParaRPr>
                    </a:p>
                    <a:p>
                      <a:endParaRPr lang="en-GB" sz="1400" i="1" baseline="0" dirty="0">
                        <a:solidFill>
                          <a:schemeClr val="accent2">
                            <a:lumMod val="50000"/>
                          </a:schemeClr>
                        </a:solidFill>
                      </a:endParaRPr>
                    </a:p>
                    <a:p>
                      <a:endParaRPr lang="en-GB" sz="1400" i="1" baseline="0" dirty="0">
                        <a:solidFill>
                          <a:schemeClr val="accent2">
                            <a:lumMod val="50000"/>
                          </a:schemeClr>
                        </a:solidFill>
                      </a:endParaRPr>
                    </a:p>
                    <a:p>
                      <a:endParaRPr lang="en-GB" sz="1400" i="1" baseline="0" dirty="0">
                        <a:solidFill>
                          <a:schemeClr val="accent2">
                            <a:lumMod val="50000"/>
                          </a:schemeClr>
                        </a:solidFill>
                      </a:endParaRPr>
                    </a:p>
                    <a:p>
                      <a:r>
                        <a:rPr lang="en-GB" sz="1400" i="1" dirty="0">
                          <a:solidFill>
                            <a:schemeClr val="accent2">
                              <a:lumMod val="50000"/>
                            </a:schemeClr>
                          </a:solidFill>
                        </a:rPr>
                        <a:t>10</a:t>
                      </a:r>
                      <a:r>
                        <a:rPr lang="en-GB" sz="1400" i="1" baseline="0" dirty="0">
                          <a:solidFill>
                            <a:schemeClr val="accent2">
                              <a:lumMod val="50000"/>
                            </a:schemeClr>
                          </a:solidFill>
                        </a:rPr>
                        <a:t> </a:t>
                      </a:r>
                      <a:r>
                        <a:rPr lang="en-GB" sz="1400" i="1" baseline="0" dirty="0" err="1">
                          <a:solidFill>
                            <a:schemeClr val="accent2">
                              <a:lumMod val="50000"/>
                            </a:schemeClr>
                          </a:solidFill>
                        </a:rPr>
                        <a:t>maart</a:t>
                      </a:r>
                      <a:endParaRPr lang="en-GB" sz="1400" i="1" dirty="0">
                        <a:solidFill>
                          <a:schemeClr val="accent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dirty="0">
                          <a:solidFill>
                            <a:schemeClr val="accent2">
                              <a:lumMod val="50000"/>
                            </a:schemeClr>
                          </a:solidFill>
                        </a:rPr>
                        <a:t>Sanne</a:t>
                      </a:r>
                    </a:p>
                    <a:p>
                      <a:endParaRPr lang="en-GB" sz="1400" i="1" dirty="0">
                        <a:solidFill>
                          <a:schemeClr val="accent2">
                            <a:lumMod val="50000"/>
                          </a:schemeClr>
                        </a:solidFill>
                      </a:endParaRPr>
                    </a:p>
                    <a:p>
                      <a:endParaRPr lang="en-GB" sz="1400" i="1" dirty="0">
                        <a:solidFill>
                          <a:schemeClr val="accent2">
                            <a:lumMod val="50000"/>
                          </a:schemeClr>
                        </a:solidFill>
                      </a:endParaRPr>
                    </a:p>
                    <a:p>
                      <a:endParaRPr lang="en-GB" sz="1400" i="1" dirty="0">
                        <a:solidFill>
                          <a:schemeClr val="accent2">
                            <a:lumMod val="50000"/>
                          </a:schemeClr>
                        </a:solidFill>
                      </a:endParaRPr>
                    </a:p>
                    <a:p>
                      <a:r>
                        <a:rPr lang="en-GB" sz="1400" i="1" dirty="0">
                          <a:solidFill>
                            <a:schemeClr val="accent2">
                              <a:lumMod val="50000"/>
                            </a:schemeClr>
                          </a:solidFill>
                        </a:rPr>
                        <a:t>Theo</a:t>
                      </a:r>
                    </a:p>
                    <a:p>
                      <a:endParaRPr lang="en-GB" sz="1400" i="1" dirty="0">
                        <a:solidFill>
                          <a:schemeClr val="accent2">
                            <a:lumMod val="50000"/>
                          </a:schemeClr>
                        </a:solidFill>
                      </a:endParaRPr>
                    </a:p>
                    <a:p>
                      <a:endParaRPr lang="en-GB" sz="1400" i="1" dirty="0">
                        <a:solidFill>
                          <a:schemeClr val="accent2">
                            <a:lumMod val="50000"/>
                          </a:schemeClr>
                        </a:solidFill>
                      </a:endParaRPr>
                    </a:p>
                    <a:p>
                      <a:endParaRPr lang="en-GB" sz="1400" i="1" dirty="0">
                        <a:solidFill>
                          <a:schemeClr val="accent2">
                            <a:lumMod val="50000"/>
                          </a:schemeClr>
                        </a:solidFill>
                      </a:endParaRPr>
                    </a:p>
                    <a:p>
                      <a:endParaRPr lang="en-GB" sz="1400" i="1" dirty="0">
                        <a:solidFill>
                          <a:schemeClr val="accent2">
                            <a:lumMod val="50000"/>
                          </a:schemeClr>
                        </a:solidFill>
                      </a:endParaRPr>
                    </a:p>
                    <a:p>
                      <a:r>
                        <a:rPr lang="en-GB" sz="1400" i="1" dirty="0" err="1">
                          <a:solidFill>
                            <a:schemeClr val="accent2">
                              <a:lumMod val="50000"/>
                            </a:schemeClr>
                          </a:solidFill>
                        </a:rPr>
                        <a:t>Marlieke</a:t>
                      </a:r>
                      <a:endParaRPr lang="en-GB" sz="1400" i="1" dirty="0">
                        <a:solidFill>
                          <a:schemeClr val="accent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i="1" baseline="0" dirty="0" err="1">
                          <a:solidFill>
                            <a:schemeClr val="accent2">
                              <a:lumMod val="50000"/>
                            </a:schemeClr>
                          </a:solidFill>
                        </a:rPr>
                        <a:t>Een</a:t>
                      </a:r>
                      <a:r>
                        <a:rPr lang="en-GB" sz="1400" i="1" baseline="0" dirty="0">
                          <a:solidFill>
                            <a:schemeClr val="accent2">
                              <a:lumMod val="50000"/>
                            </a:schemeClr>
                          </a:solidFill>
                        </a:rPr>
                        <a:t> </a:t>
                      </a:r>
                      <a:r>
                        <a:rPr lang="en-GB" sz="1400" i="1" baseline="0" dirty="0" err="1">
                          <a:solidFill>
                            <a:schemeClr val="accent2">
                              <a:lumMod val="50000"/>
                            </a:schemeClr>
                          </a:solidFill>
                        </a:rPr>
                        <a:t>afspraak</a:t>
                      </a:r>
                      <a:r>
                        <a:rPr lang="en-GB" sz="1400" i="1" baseline="0" dirty="0">
                          <a:solidFill>
                            <a:schemeClr val="accent2">
                              <a:lumMod val="50000"/>
                            </a:schemeClr>
                          </a:solidFill>
                        </a:rPr>
                        <a:t> in </a:t>
                      </a:r>
                      <a:r>
                        <a:rPr lang="en-GB" sz="1400" i="1" baseline="0" dirty="0" err="1">
                          <a:solidFill>
                            <a:schemeClr val="accent2">
                              <a:lumMod val="50000"/>
                            </a:schemeClr>
                          </a:solidFill>
                        </a:rPr>
                        <a:t>haar</a:t>
                      </a:r>
                      <a:r>
                        <a:rPr lang="en-GB" sz="1400" i="1" baseline="0" dirty="0">
                          <a:solidFill>
                            <a:schemeClr val="accent2">
                              <a:lumMod val="50000"/>
                            </a:schemeClr>
                          </a:solidFill>
                        </a:rPr>
                        <a:t> agenda met Afdeling X</a:t>
                      </a:r>
                    </a:p>
                    <a:p>
                      <a:endParaRPr lang="en-GB" sz="1400" i="1" baseline="0" dirty="0">
                        <a:solidFill>
                          <a:schemeClr val="accent2">
                            <a:lumMod val="50000"/>
                          </a:schemeClr>
                        </a:solidFill>
                      </a:endParaRPr>
                    </a:p>
                    <a:p>
                      <a:endParaRPr lang="en-GB" sz="1400" i="1" baseline="0" dirty="0">
                        <a:solidFill>
                          <a:schemeClr val="accent2">
                            <a:lumMod val="50000"/>
                          </a:schemeClr>
                        </a:solidFill>
                      </a:endParaRPr>
                    </a:p>
                    <a:p>
                      <a:r>
                        <a:rPr lang="en-GB" sz="1400" i="1" dirty="0" err="1">
                          <a:solidFill>
                            <a:schemeClr val="accent2">
                              <a:lumMod val="50000"/>
                            </a:schemeClr>
                          </a:solidFill>
                        </a:rPr>
                        <a:t>Een</a:t>
                      </a:r>
                      <a:r>
                        <a:rPr lang="en-GB" sz="1400" i="1" baseline="0" dirty="0">
                          <a:solidFill>
                            <a:schemeClr val="accent2">
                              <a:lumMod val="50000"/>
                            </a:schemeClr>
                          </a:solidFill>
                        </a:rPr>
                        <a:t> </a:t>
                      </a:r>
                      <a:r>
                        <a:rPr lang="en-GB" sz="1400" i="1" baseline="0" dirty="0" err="1">
                          <a:solidFill>
                            <a:schemeClr val="accent2">
                              <a:lumMod val="50000"/>
                            </a:schemeClr>
                          </a:solidFill>
                        </a:rPr>
                        <a:t>uur</a:t>
                      </a:r>
                      <a:r>
                        <a:rPr lang="en-GB" sz="1400" i="1" baseline="0" dirty="0">
                          <a:solidFill>
                            <a:schemeClr val="accent2">
                              <a:lumMod val="50000"/>
                            </a:schemeClr>
                          </a:solidFill>
                        </a:rPr>
                        <a:t> </a:t>
                      </a:r>
                      <a:r>
                        <a:rPr lang="en-GB" sz="1400" i="1" baseline="0" dirty="0" err="1">
                          <a:solidFill>
                            <a:schemeClr val="accent2">
                              <a:lumMod val="50000"/>
                            </a:schemeClr>
                          </a:solidFill>
                        </a:rPr>
                        <a:t>tijdens</a:t>
                      </a:r>
                      <a:r>
                        <a:rPr lang="en-GB" sz="1400" i="1" baseline="0" dirty="0">
                          <a:solidFill>
                            <a:schemeClr val="accent2">
                              <a:lumMod val="50000"/>
                            </a:schemeClr>
                          </a:solidFill>
                        </a:rPr>
                        <a:t> de </a:t>
                      </a:r>
                      <a:r>
                        <a:rPr lang="en-GB" sz="1400" i="1" baseline="0" dirty="0" err="1">
                          <a:solidFill>
                            <a:schemeClr val="accent2">
                              <a:lumMod val="50000"/>
                            </a:schemeClr>
                          </a:solidFill>
                        </a:rPr>
                        <a:t>dienst</a:t>
                      </a:r>
                      <a:r>
                        <a:rPr lang="en-GB" sz="1400" i="1" baseline="0" dirty="0">
                          <a:solidFill>
                            <a:schemeClr val="accent2">
                              <a:lumMod val="50000"/>
                            </a:schemeClr>
                          </a:solidFill>
                        </a:rPr>
                        <a:t> </a:t>
                      </a:r>
                      <a:r>
                        <a:rPr lang="en-GB" sz="1400" i="1" baseline="0" dirty="0" err="1">
                          <a:solidFill>
                            <a:schemeClr val="accent2">
                              <a:lumMod val="50000"/>
                            </a:schemeClr>
                          </a:solidFill>
                        </a:rPr>
                        <a:t>achter</a:t>
                      </a:r>
                      <a:r>
                        <a:rPr lang="en-GB" sz="1400" i="1" baseline="0" dirty="0">
                          <a:solidFill>
                            <a:schemeClr val="accent2">
                              <a:lumMod val="50000"/>
                            </a:schemeClr>
                          </a:solidFill>
                        </a:rPr>
                        <a:t> de laptop. </a:t>
                      </a:r>
                    </a:p>
                    <a:p>
                      <a:endParaRPr lang="en-GB" sz="1400" i="1" baseline="0" dirty="0">
                        <a:solidFill>
                          <a:schemeClr val="accent2">
                            <a:lumMod val="50000"/>
                          </a:schemeClr>
                        </a:solidFill>
                      </a:endParaRPr>
                    </a:p>
                    <a:p>
                      <a:endParaRPr lang="en-GB" sz="1400" i="1" baseline="0" dirty="0">
                        <a:solidFill>
                          <a:schemeClr val="accent2">
                            <a:lumMod val="50000"/>
                          </a:schemeClr>
                        </a:solidFill>
                      </a:endParaRPr>
                    </a:p>
                    <a:p>
                      <a:endParaRPr lang="en-GB" sz="1400" i="1" baseline="0" dirty="0">
                        <a:solidFill>
                          <a:schemeClr val="accent2">
                            <a:lumMod val="50000"/>
                          </a:schemeClr>
                        </a:solidFill>
                      </a:endParaRPr>
                    </a:p>
                    <a:p>
                      <a:r>
                        <a:rPr lang="en-GB" sz="1400" i="1" baseline="0" dirty="0" err="1">
                          <a:solidFill>
                            <a:schemeClr val="accent2">
                              <a:lumMod val="50000"/>
                            </a:schemeClr>
                          </a:solidFill>
                        </a:rPr>
                        <a:t>Een</a:t>
                      </a:r>
                      <a:r>
                        <a:rPr lang="en-GB" sz="1400" i="1" baseline="0" dirty="0">
                          <a:solidFill>
                            <a:schemeClr val="accent2">
                              <a:lumMod val="50000"/>
                            </a:schemeClr>
                          </a:solidFill>
                        </a:rPr>
                        <a:t> </a:t>
                      </a:r>
                      <a:r>
                        <a:rPr lang="en-GB" sz="1400" i="1" baseline="0" dirty="0" err="1">
                          <a:solidFill>
                            <a:schemeClr val="accent2">
                              <a:lumMod val="50000"/>
                            </a:schemeClr>
                          </a:solidFill>
                        </a:rPr>
                        <a:t>afspraak</a:t>
                      </a:r>
                      <a:r>
                        <a:rPr lang="en-GB" sz="1400" i="1" baseline="0" dirty="0">
                          <a:solidFill>
                            <a:schemeClr val="accent2">
                              <a:lumMod val="50000"/>
                            </a:schemeClr>
                          </a:solidFill>
                        </a:rPr>
                        <a:t> in </a:t>
                      </a:r>
                      <a:r>
                        <a:rPr lang="en-GB" sz="1400" i="1" baseline="0" dirty="0" err="1">
                          <a:solidFill>
                            <a:schemeClr val="accent2">
                              <a:lumMod val="50000"/>
                            </a:schemeClr>
                          </a:solidFill>
                        </a:rPr>
                        <a:t>haar</a:t>
                      </a:r>
                      <a:r>
                        <a:rPr lang="en-GB" sz="1400" i="1" baseline="0" dirty="0">
                          <a:solidFill>
                            <a:schemeClr val="accent2">
                              <a:lumMod val="50000"/>
                            </a:schemeClr>
                          </a:solidFill>
                        </a:rPr>
                        <a:t> agenda met arts en </a:t>
                      </a:r>
                      <a:r>
                        <a:rPr lang="en-GB" sz="1400" i="1" baseline="0" dirty="0" err="1">
                          <a:solidFill>
                            <a:schemeClr val="accent2">
                              <a:lumMod val="50000"/>
                            </a:schemeClr>
                          </a:solidFill>
                        </a:rPr>
                        <a:t>een</a:t>
                      </a:r>
                      <a:r>
                        <a:rPr lang="en-GB" sz="1400" i="1" baseline="0" dirty="0">
                          <a:solidFill>
                            <a:schemeClr val="accent2">
                              <a:lumMod val="50000"/>
                            </a:schemeClr>
                          </a:solidFill>
                        </a:rPr>
                        <a:t> laptop met Teams</a:t>
                      </a:r>
                    </a:p>
                    <a:p>
                      <a:endParaRPr lang="en-GB" sz="1400" i="1" dirty="0">
                        <a:solidFill>
                          <a:schemeClr val="accent2">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14609201"/>
                  </a:ext>
                </a:extLst>
              </a:tr>
            </a:tbl>
          </a:graphicData>
        </a:graphic>
      </p:graphicFrame>
      <p:pic>
        <p:nvPicPr>
          <p:cNvPr id="6" name="Afbeelding 5"/>
          <p:cNvPicPr>
            <a:picLocks noChangeAspect="1"/>
          </p:cNvPicPr>
          <p:nvPr/>
        </p:nvPicPr>
        <p:blipFill rotWithShape="1">
          <a:blip r:embed="rId3"/>
          <a:srcRect t="48821" b="5064"/>
          <a:stretch/>
        </p:blipFill>
        <p:spPr>
          <a:xfrm>
            <a:off x="318861" y="507645"/>
            <a:ext cx="11711008" cy="1419345"/>
          </a:xfrm>
          <a:prstGeom prst="rect">
            <a:avLst/>
          </a:prstGeom>
        </p:spPr>
      </p:pic>
      <p:sp>
        <p:nvSpPr>
          <p:cNvPr id="7" name="Tekstvak 6"/>
          <p:cNvSpPr txBox="1"/>
          <p:nvPr/>
        </p:nvSpPr>
        <p:spPr>
          <a:xfrm>
            <a:off x="539498" y="6247142"/>
            <a:ext cx="11240781"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Hierbij een meer concreet voorbeeld</a:t>
            </a:r>
          </a:p>
        </p:txBody>
      </p:sp>
    </p:spTree>
    <p:extLst>
      <p:ext uri="{BB962C8B-B14F-4D97-AF65-F5344CB8AC3E}">
        <p14:creationId xmlns:p14="http://schemas.microsoft.com/office/powerpoint/2010/main" val="117672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0" y="104327"/>
            <a:ext cx="12192000" cy="4363345"/>
          </a:xfrm>
          <a:prstGeom prst="rec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4"/>
          <p:cNvSpPr>
            <a:spLocks noGrp="1"/>
          </p:cNvSpPr>
          <p:nvPr>
            <p:ph type="title"/>
          </p:nvPr>
        </p:nvSpPr>
        <p:spPr/>
        <p:txBody>
          <a:bodyPr>
            <a:normAutofit/>
          </a:bodyPr>
          <a:lstStyle/>
          <a:p>
            <a:r>
              <a:rPr lang="en-GB" sz="6600" b="1" dirty="0">
                <a:solidFill>
                  <a:schemeClr val="bg1"/>
                </a:solidFill>
              </a:rPr>
              <a:t>Welkom II</a:t>
            </a:r>
          </a:p>
        </p:txBody>
      </p:sp>
      <p:sp>
        <p:nvSpPr>
          <p:cNvPr id="6" name="Tijdelijke aanduiding voor inhoud 5"/>
          <p:cNvSpPr>
            <a:spLocks noGrp="1"/>
          </p:cNvSpPr>
          <p:nvPr>
            <p:ph idx="1"/>
          </p:nvPr>
        </p:nvSpPr>
        <p:spPr>
          <a:xfrm>
            <a:off x="1024128" y="2286000"/>
            <a:ext cx="9720073" cy="3784600"/>
          </a:xfrm>
          <a:noFill/>
        </p:spPr>
        <p:txBody>
          <a:bodyPr>
            <a:normAutofit/>
          </a:bodyPr>
          <a:lstStyle/>
          <a:p>
            <a:pPr marL="285750" indent="-285750">
              <a:buFontTx/>
              <a:buChar char="-"/>
            </a:pPr>
            <a:r>
              <a:rPr lang="en-GB" dirty="0" err="1">
                <a:solidFill>
                  <a:srgbClr val="103467"/>
                </a:solidFill>
              </a:rPr>
              <a:t>Doorlopen</a:t>
            </a:r>
            <a:r>
              <a:rPr lang="en-GB" dirty="0">
                <a:solidFill>
                  <a:srgbClr val="103467"/>
                </a:solidFill>
              </a:rPr>
              <a:t> </a:t>
            </a:r>
            <a:r>
              <a:rPr lang="en-GB" dirty="0" err="1">
                <a:solidFill>
                  <a:srgbClr val="103467"/>
                </a:solidFill>
              </a:rPr>
              <a:t>bijeenkomst</a:t>
            </a:r>
            <a:r>
              <a:rPr lang="en-GB" dirty="0">
                <a:solidFill>
                  <a:srgbClr val="103467"/>
                </a:solidFill>
              </a:rPr>
              <a:t> 2 	(20 min)</a:t>
            </a:r>
          </a:p>
          <a:p>
            <a:pPr marL="285750" indent="-285750">
              <a:buFontTx/>
              <a:buChar char="-"/>
            </a:pPr>
            <a:r>
              <a:rPr lang="en-GB" dirty="0" err="1">
                <a:solidFill>
                  <a:srgbClr val="103467"/>
                </a:solidFill>
              </a:rPr>
              <a:t>Oefenen</a:t>
            </a:r>
            <a:r>
              <a:rPr lang="en-GB" dirty="0">
                <a:solidFill>
                  <a:srgbClr val="103467"/>
                </a:solidFill>
              </a:rPr>
              <a:t> </a:t>
            </a:r>
            <a:r>
              <a:rPr lang="en-GB" dirty="0" err="1">
                <a:solidFill>
                  <a:srgbClr val="103467"/>
                </a:solidFill>
              </a:rPr>
              <a:t>deel</a:t>
            </a:r>
            <a:r>
              <a:rPr lang="en-GB" dirty="0">
                <a:solidFill>
                  <a:srgbClr val="103467"/>
                </a:solidFill>
              </a:rPr>
              <a:t> 2		(15 min)</a:t>
            </a:r>
          </a:p>
          <a:p>
            <a:pPr marL="285750" indent="-285750">
              <a:buFontTx/>
              <a:buChar char="-"/>
            </a:pPr>
            <a:r>
              <a:rPr lang="en-GB" dirty="0" err="1">
                <a:solidFill>
                  <a:srgbClr val="103467"/>
                </a:solidFill>
              </a:rPr>
              <a:t>Doorlopen</a:t>
            </a:r>
            <a:r>
              <a:rPr lang="en-GB" dirty="0">
                <a:solidFill>
                  <a:srgbClr val="103467"/>
                </a:solidFill>
              </a:rPr>
              <a:t> </a:t>
            </a:r>
            <a:r>
              <a:rPr lang="en-GB" dirty="0" err="1">
                <a:solidFill>
                  <a:srgbClr val="103467"/>
                </a:solidFill>
              </a:rPr>
              <a:t>bijeenkomst</a:t>
            </a:r>
            <a:r>
              <a:rPr lang="en-GB" dirty="0">
                <a:solidFill>
                  <a:srgbClr val="103467"/>
                </a:solidFill>
              </a:rPr>
              <a:t> 3	(10 min)</a:t>
            </a:r>
          </a:p>
          <a:p>
            <a:pPr marL="285750" indent="-285750">
              <a:buFontTx/>
              <a:buChar char="-"/>
            </a:pPr>
            <a:r>
              <a:rPr lang="en-GB" dirty="0" err="1">
                <a:solidFill>
                  <a:srgbClr val="103467"/>
                </a:solidFill>
              </a:rPr>
              <a:t>Onderzoek</a:t>
            </a:r>
            <a:r>
              <a:rPr lang="en-GB" dirty="0">
                <a:solidFill>
                  <a:srgbClr val="103467"/>
                </a:solidFill>
              </a:rPr>
              <a:t> en </a:t>
            </a:r>
            <a:r>
              <a:rPr lang="en-GB" dirty="0" err="1">
                <a:solidFill>
                  <a:srgbClr val="103467"/>
                </a:solidFill>
              </a:rPr>
              <a:t>evaluatie</a:t>
            </a:r>
            <a:r>
              <a:rPr lang="en-GB" dirty="0">
                <a:solidFill>
                  <a:srgbClr val="103467"/>
                </a:solidFill>
              </a:rPr>
              <a:t>	(10 min)</a:t>
            </a:r>
          </a:p>
          <a:p>
            <a:pPr marL="285750" indent="-285750">
              <a:buFontTx/>
              <a:buChar char="-"/>
            </a:pPr>
            <a:r>
              <a:rPr lang="en-GB" dirty="0" err="1">
                <a:solidFill>
                  <a:srgbClr val="103467"/>
                </a:solidFill>
              </a:rPr>
              <a:t>Afronding</a:t>
            </a:r>
            <a:r>
              <a:rPr lang="en-GB" dirty="0">
                <a:solidFill>
                  <a:srgbClr val="103467"/>
                </a:solidFill>
              </a:rPr>
              <a:t> 			(5 min)</a:t>
            </a:r>
          </a:p>
          <a:p>
            <a:endParaRPr lang="en-GB" dirty="0"/>
          </a:p>
        </p:txBody>
      </p:sp>
    </p:spTree>
    <p:extLst>
      <p:ext uri="{BB962C8B-B14F-4D97-AF65-F5344CB8AC3E}">
        <p14:creationId xmlns:p14="http://schemas.microsoft.com/office/powerpoint/2010/main" val="2597428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dirty="0" err="1">
                <a:solidFill>
                  <a:srgbClr val="103467"/>
                </a:solidFill>
              </a:rPr>
              <a:t>Evaluatie</a:t>
            </a:r>
            <a:endParaRPr lang="en-GB" sz="5000" dirty="0">
              <a:solidFill>
                <a:srgbClr val="103467"/>
              </a:solidFill>
            </a:endParaRPr>
          </a:p>
        </p:txBody>
      </p:sp>
      <p:sp>
        <p:nvSpPr>
          <p:cNvPr id="7" name="Tijdelijke aanduiding voor tekst 6"/>
          <p:cNvSpPr>
            <a:spLocks noGrp="1"/>
          </p:cNvSpPr>
          <p:nvPr>
            <p:ph type="body" sz="half" idx="2"/>
          </p:nvPr>
        </p:nvSpPr>
        <p:spPr/>
        <p:txBody>
          <a:bodyPr>
            <a:normAutofit/>
          </a:bodyPr>
          <a:lstStyle/>
          <a:p>
            <a:pPr marL="285750" indent="-285750">
              <a:buFontTx/>
              <a:buChar char="-"/>
            </a:pPr>
            <a:r>
              <a:rPr lang="en-GB" dirty="0">
                <a:solidFill>
                  <a:srgbClr val="103467"/>
                </a:solidFill>
              </a:rPr>
              <a:t>Link </a:t>
            </a:r>
            <a:r>
              <a:rPr lang="en-GB" dirty="0" err="1">
                <a:solidFill>
                  <a:srgbClr val="103467"/>
                </a:solidFill>
              </a:rPr>
              <a:t>naar</a:t>
            </a:r>
            <a:r>
              <a:rPr lang="en-GB" dirty="0">
                <a:solidFill>
                  <a:srgbClr val="103467"/>
                </a:solidFill>
              </a:rPr>
              <a:t> </a:t>
            </a:r>
            <a:r>
              <a:rPr lang="en-GB" dirty="0" err="1">
                <a:solidFill>
                  <a:srgbClr val="103467"/>
                </a:solidFill>
              </a:rPr>
              <a:t>vragenlijst</a:t>
            </a:r>
            <a:r>
              <a:rPr lang="en-GB" dirty="0">
                <a:solidFill>
                  <a:srgbClr val="103467"/>
                </a:solidFill>
              </a:rPr>
              <a:t> / offline </a:t>
            </a:r>
            <a:r>
              <a:rPr lang="en-GB" dirty="0" err="1">
                <a:solidFill>
                  <a:srgbClr val="103467"/>
                </a:solidFill>
              </a:rPr>
              <a:t>vragenlijsten</a:t>
            </a:r>
            <a:endParaRPr lang="en-GB" dirty="0">
              <a:solidFill>
                <a:srgbClr val="103467"/>
              </a:solidFill>
            </a:endParaRPr>
          </a:p>
          <a:p>
            <a:pPr marL="285750" indent="-285750">
              <a:buFontTx/>
              <a:buChar char="-"/>
            </a:pPr>
            <a:endParaRPr lang="en-GB" dirty="0"/>
          </a:p>
          <a:p>
            <a:pPr marL="285750" indent="-285750">
              <a:buFontTx/>
              <a:buChar char="-"/>
            </a:pPr>
            <a:endParaRPr lang="en-GB" dirty="0"/>
          </a:p>
        </p:txBody>
      </p:sp>
      <p:sp>
        <p:nvSpPr>
          <p:cNvPr id="5" name="Tijdelijke aanduiding voor inhoud 4"/>
          <p:cNvSpPr>
            <a:spLocks noGrp="1"/>
          </p:cNvSpPr>
          <p:nvPr>
            <p:ph idx="1"/>
          </p:nvPr>
        </p:nvSpPr>
        <p:spPr/>
        <p:txBody>
          <a:bodyPr/>
          <a:lstStyle/>
          <a:p>
            <a:endParaRPr lang="nl-NL"/>
          </a:p>
        </p:txBody>
      </p:sp>
      <p:pic>
        <p:nvPicPr>
          <p:cNvPr id="1026" name="Picture 2" descr="Survey Icon High Res Stock Images | Shutterstock"/>
          <p:cNvPicPr>
            <a:picLocks noChangeAspect="1" noChangeArrowheads="1"/>
          </p:cNvPicPr>
          <p:nvPr/>
        </p:nvPicPr>
        <p:blipFill rotWithShape="1">
          <a:blip r:embed="rId4">
            <a:clrChange>
              <a:clrFrom>
                <a:srgbClr val="F7F1F5"/>
              </a:clrFrom>
              <a:clrTo>
                <a:srgbClr val="F7F1F5">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6841" b="18057"/>
          <a:stretch/>
        </p:blipFill>
        <p:spPr bwMode="auto">
          <a:xfrm>
            <a:off x="7199630" y="2319710"/>
            <a:ext cx="2709164" cy="219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715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dirty="0" err="1">
                <a:solidFill>
                  <a:srgbClr val="103467"/>
                </a:solidFill>
              </a:rPr>
              <a:t>Jouw</a:t>
            </a:r>
            <a:r>
              <a:rPr lang="en-GB" sz="5000" dirty="0">
                <a:solidFill>
                  <a:srgbClr val="103467"/>
                </a:solidFill>
              </a:rPr>
              <a:t> </a:t>
            </a:r>
            <a:r>
              <a:rPr lang="en-GB" sz="5000" dirty="0" err="1">
                <a:solidFill>
                  <a:srgbClr val="103467"/>
                </a:solidFill>
              </a:rPr>
              <a:t>rol</a:t>
            </a:r>
            <a:endParaRPr lang="en-GB" sz="5000" dirty="0">
              <a:solidFill>
                <a:srgbClr val="103467"/>
              </a:solidFill>
            </a:endParaRPr>
          </a:p>
        </p:txBody>
      </p:sp>
      <p:sp>
        <p:nvSpPr>
          <p:cNvPr id="4" name="Tijdelijke aanduiding voor inhoud 3"/>
          <p:cNvSpPr>
            <a:spLocks noGrp="1"/>
          </p:cNvSpPr>
          <p:nvPr>
            <p:ph sz="half" idx="1"/>
          </p:nvPr>
        </p:nvSpPr>
        <p:spPr/>
        <p:txBody>
          <a:bodyPr/>
          <a:lstStyle/>
          <a:p>
            <a:pPr>
              <a:buFont typeface="Wingdings" panose="05000000000000000000" pitchFamily="2" charset="2"/>
              <a:buChar char="ü"/>
            </a:pPr>
            <a:r>
              <a:rPr lang="nl-NL" dirty="0">
                <a:solidFill>
                  <a:schemeClr val="accent2">
                    <a:lumMod val="50000"/>
                  </a:schemeClr>
                </a:solidFill>
              </a:rPr>
              <a:t> Help het team door vragen te stellen op weg naar oplossingen</a:t>
            </a:r>
          </a:p>
          <a:p>
            <a:pPr>
              <a:buFont typeface="Wingdings" panose="05000000000000000000" pitchFamily="2" charset="2"/>
              <a:buChar char="ü"/>
            </a:pPr>
            <a:r>
              <a:rPr lang="nl-NL" dirty="0">
                <a:solidFill>
                  <a:schemeClr val="accent2">
                    <a:lumMod val="50000"/>
                  </a:schemeClr>
                </a:solidFill>
              </a:rPr>
              <a:t> Zorg ervoor dat alle deelnemers gehoord worden en een gelijkwaardige inbreng hebben</a:t>
            </a:r>
          </a:p>
          <a:p>
            <a:pPr>
              <a:buFont typeface="Wingdings" panose="05000000000000000000" pitchFamily="2" charset="2"/>
              <a:buChar char="ü"/>
            </a:pPr>
            <a:endParaRPr lang="nl-NL" dirty="0"/>
          </a:p>
        </p:txBody>
      </p:sp>
      <p:sp>
        <p:nvSpPr>
          <p:cNvPr id="7" name="Tijdelijke aanduiding voor tekst 6"/>
          <p:cNvSpPr>
            <a:spLocks noGrp="1"/>
          </p:cNvSpPr>
          <p:nvPr>
            <p:ph sz="half" idx="2"/>
          </p:nvPr>
        </p:nvSpPr>
        <p:spPr/>
        <p:txBody>
          <a:bodyPr>
            <a:normAutofit/>
          </a:bodyPr>
          <a:lstStyle/>
          <a:p>
            <a:pPr>
              <a:buFont typeface="Wingdings" panose="05000000000000000000" pitchFamily="2" charset="2"/>
              <a:buChar char="ü"/>
            </a:pPr>
            <a:r>
              <a:rPr lang="nl-NL" dirty="0">
                <a:solidFill>
                  <a:schemeClr val="accent2">
                    <a:lumMod val="50000"/>
                  </a:schemeClr>
                </a:solidFill>
              </a:rPr>
              <a:t> Blijf onpartijdig in het geval van meningsverschillen</a:t>
            </a:r>
          </a:p>
          <a:p>
            <a:pPr>
              <a:buFont typeface="Wingdings" panose="05000000000000000000" pitchFamily="2" charset="2"/>
              <a:buChar char="ü"/>
            </a:pPr>
            <a:r>
              <a:rPr lang="nl-NL" dirty="0">
                <a:solidFill>
                  <a:schemeClr val="accent2">
                    <a:lumMod val="50000"/>
                  </a:schemeClr>
                </a:solidFill>
              </a:rPr>
              <a:t> Draag bij aan het tot overeenstemming komen over mogelijke oplossingen</a:t>
            </a:r>
          </a:p>
          <a:p>
            <a:pPr>
              <a:buFont typeface="Wingdings" panose="05000000000000000000" pitchFamily="2" charset="2"/>
              <a:buChar char="ü"/>
            </a:pPr>
            <a:endParaRPr lang="en-GB" dirty="0"/>
          </a:p>
          <a:p>
            <a:pPr marL="285750" indent="-285750">
              <a:buFontTx/>
              <a:buChar char="-"/>
            </a:pPr>
            <a:endParaRPr lang="en-GB" dirty="0"/>
          </a:p>
        </p:txBody>
      </p:sp>
    </p:spTree>
    <p:extLst>
      <p:ext uri="{BB962C8B-B14F-4D97-AF65-F5344CB8AC3E}">
        <p14:creationId xmlns:p14="http://schemas.microsoft.com/office/powerpoint/2010/main" val="4074549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dirty="0">
                <a:solidFill>
                  <a:srgbClr val="103467"/>
                </a:solidFill>
              </a:rPr>
              <a:t>Na </a:t>
            </a:r>
            <a:r>
              <a:rPr lang="en-GB" sz="5000" dirty="0" err="1">
                <a:solidFill>
                  <a:srgbClr val="103467"/>
                </a:solidFill>
              </a:rPr>
              <a:t>afloop</a:t>
            </a:r>
            <a:endParaRPr lang="en-GB" sz="5000" dirty="0">
              <a:solidFill>
                <a:srgbClr val="103467"/>
              </a:solidFill>
            </a:endParaRPr>
          </a:p>
        </p:txBody>
      </p:sp>
      <p:sp>
        <p:nvSpPr>
          <p:cNvPr id="4" name="Tijdelijke aanduiding voor inhoud 3"/>
          <p:cNvSpPr>
            <a:spLocks noGrp="1"/>
          </p:cNvSpPr>
          <p:nvPr>
            <p:ph sz="half" idx="1"/>
          </p:nvPr>
        </p:nvSpPr>
        <p:spPr>
          <a:xfrm>
            <a:off x="1024127" y="2286000"/>
            <a:ext cx="5695650" cy="4023360"/>
          </a:xfrm>
        </p:spPr>
        <p:txBody>
          <a:bodyPr>
            <a:normAutofit/>
          </a:bodyPr>
          <a:lstStyle/>
          <a:p>
            <a:pPr marL="0" indent="0">
              <a:buNone/>
            </a:pPr>
            <a:r>
              <a:rPr lang="nl-NL" dirty="0">
                <a:solidFill>
                  <a:schemeClr val="accent2">
                    <a:lumMod val="50000"/>
                  </a:schemeClr>
                </a:solidFill>
              </a:rPr>
              <a:t>Stuur je: </a:t>
            </a:r>
          </a:p>
          <a:p>
            <a:pPr>
              <a:buFont typeface="Wingdings" panose="05000000000000000000" pitchFamily="2" charset="2"/>
              <a:buChar char="ü"/>
            </a:pPr>
            <a:r>
              <a:rPr lang="nl-NL" dirty="0">
                <a:solidFill>
                  <a:schemeClr val="accent2">
                    <a:lumMod val="50000"/>
                  </a:schemeClr>
                </a:solidFill>
              </a:rPr>
              <a:t> Het actieplan</a:t>
            </a:r>
          </a:p>
          <a:p>
            <a:pPr>
              <a:buFont typeface="Wingdings" panose="05000000000000000000" pitchFamily="2" charset="2"/>
              <a:buChar char="ü"/>
            </a:pPr>
            <a:r>
              <a:rPr lang="nl-NL" dirty="0">
                <a:solidFill>
                  <a:schemeClr val="accent2">
                    <a:lumMod val="50000"/>
                  </a:schemeClr>
                </a:solidFill>
              </a:rPr>
              <a:t> De presentielijst</a:t>
            </a:r>
          </a:p>
          <a:p>
            <a:pPr marL="0" indent="0">
              <a:buNone/>
            </a:pPr>
            <a:r>
              <a:rPr lang="nl-NL" dirty="0">
                <a:solidFill>
                  <a:schemeClr val="accent2">
                    <a:lumMod val="50000"/>
                  </a:schemeClr>
                </a:solidFill>
              </a:rPr>
              <a:t>op naar het Gezond Werken team (</a:t>
            </a:r>
            <a:r>
              <a:rPr lang="nl-NL" dirty="0">
                <a:solidFill>
                  <a:schemeClr val="accent2">
                    <a:lumMod val="50000"/>
                  </a:schemeClr>
                </a:solidFill>
                <a:hlinkClick r:id="rId4"/>
              </a:rPr>
              <a:t>C.Heijkants@kalorama.nl</a:t>
            </a:r>
            <a:r>
              <a:rPr lang="nl-NL" dirty="0">
                <a:solidFill>
                  <a:schemeClr val="accent2">
                    <a:lumMod val="50000"/>
                  </a:schemeClr>
                </a:solidFill>
              </a:rPr>
              <a:t>) </a:t>
            </a:r>
          </a:p>
          <a:p>
            <a:pPr>
              <a:buFont typeface="Wingdings" panose="05000000000000000000" pitchFamily="2" charset="2"/>
              <a:buChar char="ü"/>
            </a:pPr>
            <a:endParaRPr lang="nl-NL" dirty="0">
              <a:solidFill>
                <a:schemeClr val="accent2">
                  <a:lumMod val="50000"/>
                </a:schemeClr>
              </a:solidFill>
            </a:endParaRPr>
          </a:p>
        </p:txBody>
      </p:sp>
      <p:sp>
        <p:nvSpPr>
          <p:cNvPr id="7" name="Tijdelijke aanduiding voor tekst 6"/>
          <p:cNvSpPr>
            <a:spLocks noGrp="1"/>
          </p:cNvSpPr>
          <p:nvPr>
            <p:ph sz="half" idx="2"/>
          </p:nvPr>
        </p:nvSpPr>
        <p:spPr/>
        <p:txBody>
          <a:bodyPr>
            <a:normAutofit/>
          </a:bodyPr>
          <a:lstStyle/>
          <a:p>
            <a:pPr>
              <a:buFont typeface="Wingdings" panose="05000000000000000000" pitchFamily="2" charset="2"/>
              <a:buChar char="ü"/>
            </a:pPr>
            <a:endParaRPr lang="en-GB" dirty="0"/>
          </a:p>
          <a:p>
            <a:pPr marL="285750" indent="-285750">
              <a:buFontTx/>
              <a:buChar char="-"/>
            </a:pPr>
            <a:endParaRPr lang="en-GB" dirty="0"/>
          </a:p>
        </p:txBody>
      </p:sp>
      <p:pic>
        <p:nvPicPr>
          <p:cNvPr id="3" name="Afbeelding 2"/>
          <p:cNvPicPr>
            <a:picLocks noChangeAspect="1"/>
          </p:cNvPicPr>
          <p:nvPr/>
        </p:nvPicPr>
        <p:blipFill rotWithShape="1">
          <a:blip r:embed="rId5">
            <a:duotone>
              <a:schemeClr val="accent2">
                <a:shade val="45000"/>
                <a:satMod val="135000"/>
              </a:schemeClr>
              <a:prstClr val="white"/>
            </a:duotone>
          </a:blip>
          <a:srcRect l="11612" t="10152" r="11183" b="19318"/>
          <a:stretch/>
        </p:blipFill>
        <p:spPr>
          <a:xfrm>
            <a:off x="7275066" y="2084832"/>
            <a:ext cx="2575999" cy="2520000"/>
          </a:xfrm>
          <a:prstGeom prst="rect">
            <a:avLst/>
          </a:prstGeom>
        </p:spPr>
      </p:pic>
    </p:spTree>
    <p:extLst>
      <p:ext uri="{BB962C8B-B14F-4D97-AF65-F5344CB8AC3E}">
        <p14:creationId xmlns:p14="http://schemas.microsoft.com/office/powerpoint/2010/main" val="3174382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Oefenen</a:t>
            </a:r>
            <a:r>
              <a:rPr lang="en-GB" dirty="0"/>
              <a:t> </a:t>
            </a:r>
            <a:r>
              <a:rPr lang="en-GB" dirty="0" err="1"/>
              <a:t>deel</a:t>
            </a:r>
            <a:r>
              <a:rPr lang="en-GB" dirty="0"/>
              <a:t> 2</a:t>
            </a:r>
          </a:p>
        </p:txBody>
      </p:sp>
      <p:sp>
        <p:nvSpPr>
          <p:cNvPr id="4" name="Tijdelijke aanduiding voor inhoud 3"/>
          <p:cNvSpPr>
            <a:spLocks noGrp="1"/>
          </p:cNvSpPr>
          <p:nvPr>
            <p:ph sz="half" idx="1"/>
          </p:nvPr>
        </p:nvSpPr>
        <p:spPr/>
        <p:txBody>
          <a:bodyPr/>
          <a:lstStyle/>
          <a:p>
            <a:endParaRPr lang="nl-NL" dirty="0"/>
          </a:p>
          <a:p>
            <a:endParaRPr lang="nl-NL" dirty="0"/>
          </a:p>
        </p:txBody>
      </p:sp>
      <p:sp>
        <p:nvSpPr>
          <p:cNvPr id="7" name="Tijdelijke aanduiding voor tekst 6"/>
          <p:cNvSpPr>
            <a:spLocks noGrp="1"/>
          </p:cNvSpPr>
          <p:nvPr>
            <p:ph sz="half" idx="2"/>
          </p:nvPr>
        </p:nvSpPr>
        <p:spPr/>
        <p:txBody>
          <a:bodyPr/>
          <a:lstStyle/>
          <a:p>
            <a:endParaRPr lang="en-GB" dirty="0"/>
          </a:p>
          <a:p>
            <a:endParaRPr lang="en-GB" dirty="0"/>
          </a:p>
        </p:txBody>
      </p:sp>
      <p:pic>
        <p:nvPicPr>
          <p:cNvPr id="8" name="Afbeelding 7"/>
          <p:cNvPicPr>
            <a:picLocks noChangeAspect="1"/>
          </p:cNvPicPr>
          <p:nvPr/>
        </p:nvPicPr>
        <p:blipFill rotWithShape="1">
          <a:blip r:embed="rId4">
            <a:duotone>
              <a:schemeClr val="accent2">
                <a:shade val="45000"/>
                <a:satMod val="135000"/>
              </a:schemeClr>
              <a:prstClr val="white"/>
            </a:duotone>
          </a:blip>
          <a:srcRect l="16424" t="15514" r="49618" b="20310"/>
          <a:stretch/>
        </p:blipFill>
        <p:spPr>
          <a:xfrm>
            <a:off x="1931670" y="2467864"/>
            <a:ext cx="1549400" cy="3162300"/>
          </a:xfrm>
          <a:prstGeom prst="rect">
            <a:avLst/>
          </a:prstGeom>
        </p:spPr>
      </p:pic>
      <p:sp>
        <p:nvSpPr>
          <p:cNvPr id="9" name="Ovaal bijschrift 8"/>
          <p:cNvSpPr/>
          <p:nvPr/>
        </p:nvSpPr>
        <p:spPr>
          <a:xfrm>
            <a:off x="3300886" y="2084832"/>
            <a:ext cx="3695700" cy="1371600"/>
          </a:xfrm>
          <a:prstGeom prst="wedgeEllipseCallou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Een leidinggevende zou veel van onze problemen oplossen.</a:t>
            </a:r>
          </a:p>
        </p:txBody>
      </p:sp>
      <p:pic>
        <p:nvPicPr>
          <p:cNvPr id="10" name="Afbeelding 9"/>
          <p:cNvPicPr>
            <a:picLocks noChangeAspect="1"/>
          </p:cNvPicPr>
          <p:nvPr/>
        </p:nvPicPr>
        <p:blipFill rotWithShape="1">
          <a:blip r:embed="rId4">
            <a:duotone>
              <a:schemeClr val="accent2">
                <a:shade val="45000"/>
                <a:satMod val="135000"/>
              </a:schemeClr>
              <a:prstClr val="white"/>
            </a:duotone>
          </a:blip>
          <a:srcRect l="49825" t="15514" r="16217" b="20310"/>
          <a:stretch/>
        </p:blipFill>
        <p:spPr>
          <a:xfrm>
            <a:off x="9405113" y="2467864"/>
            <a:ext cx="1549400" cy="3162300"/>
          </a:xfrm>
          <a:prstGeom prst="rect">
            <a:avLst/>
          </a:prstGeom>
        </p:spPr>
      </p:pic>
      <p:sp>
        <p:nvSpPr>
          <p:cNvPr id="11" name="Ovaal bijschrift 10"/>
          <p:cNvSpPr/>
          <p:nvPr/>
        </p:nvSpPr>
        <p:spPr>
          <a:xfrm flipH="1">
            <a:off x="5584346" y="3019132"/>
            <a:ext cx="3695700" cy="1371600"/>
          </a:xfrm>
          <a:prstGeom prst="wedgeEllipseCallou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t>
            </a:r>
          </a:p>
          <a:p>
            <a:pPr algn="ctr"/>
            <a:r>
              <a:rPr lang="nl-NL" dirty="0"/>
              <a:t>……..?</a:t>
            </a:r>
          </a:p>
        </p:txBody>
      </p:sp>
      <p:sp>
        <p:nvSpPr>
          <p:cNvPr id="12" name="Rechthoek 11"/>
          <p:cNvSpPr/>
          <p:nvPr/>
        </p:nvSpPr>
        <p:spPr>
          <a:xfrm>
            <a:off x="11592957" y="6396335"/>
            <a:ext cx="574196" cy="461665"/>
          </a:xfrm>
          <a:prstGeom prst="rect">
            <a:avLst/>
          </a:prstGeom>
          <a:noFill/>
        </p:spPr>
        <p:txBody>
          <a:bodyPr wrap="none" lIns="91440" tIns="45720" rIns="91440" bIns="45720">
            <a:spAutoFit/>
          </a:bodyPr>
          <a:lstStyle/>
          <a:p>
            <a:pPr algn="ctr"/>
            <a:r>
              <a:rPr lang="nl-NL" sz="2400" dirty="0">
                <a:ln w="0">
                  <a:solidFill>
                    <a:srgbClr val="FFC000"/>
                  </a:solidFill>
                </a:ln>
                <a:solidFill>
                  <a:srgbClr val="FFFFFF"/>
                </a:solidFill>
              </a:rPr>
              <a:t>CB</a:t>
            </a:r>
          </a:p>
        </p:txBody>
      </p:sp>
    </p:spTree>
    <p:extLst>
      <p:ext uri="{BB962C8B-B14F-4D97-AF65-F5344CB8AC3E}">
        <p14:creationId xmlns:p14="http://schemas.microsoft.com/office/powerpoint/2010/main" val="110921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i="1" dirty="0" err="1">
                <a:solidFill>
                  <a:srgbClr val="103467"/>
                </a:solidFill>
              </a:rPr>
              <a:t>Proefdraaien</a:t>
            </a:r>
            <a:br>
              <a:rPr lang="en-GB" sz="5000" dirty="0">
                <a:solidFill>
                  <a:srgbClr val="103467"/>
                </a:solidFill>
              </a:rPr>
            </a:br>
            <a:r>
              <a:rPr lang="en-GB" sz="5000" dirty="0" err="1">
                <a:solidFill>
                  <a:srgbClr val="103467"/>
                </a:solidFill>
              </a:rPr>
              <a:t>bijeenkomst</a:t>
            </a:r>
            <a:r>
              <a:rPr lang="en-GB" sz="5000" dirty="0">
                <a:solidFill>
                  <a:srgbClr val="103467"/>
                </a:solidFill>
              </a:rPr>
              <a:t> 3</a:t>
            </a:r>
          </a:p>
        </p:txBody>
      </p:sp>
      <p:sp>
        <p:nvSpPr>
          <p:cNvPr id="8" name="Tijdelijke aanduiding voor inhoud 7"/>
          <p:cNvSpPr>
            <a:spLocks noGrp="1"/>
          </p:cNvSpPr>
          <p:nvPr>
            <p:ph idx="1"/>
          </p:nvPr>
        </p:nvSpPr>
        <p:spPr/>
        <p:txBody>
          <a:bodyPr/>
          <a:lstStyle/>
          <a:p>
            <a:r>
              <a:rPr lang="nl-NL" dirty="0">
                <a:solidFill>
                  <a:srgbClr val="103467"/>
                </a:solidFill>
              </a:rPr>
              <a:t>De volgende dia’s kun je gebruiken in de bijeenkomst als begeleider. </a:t>
            </a:r>
            <a:endParaRPr lang="en-GB" dirty="0"/>
          </a:p>
        </p:txBody>
      </p:sp>
      <p:sp>
        <p:nvSpPr>
          <p:cNvPr id="4" name="Rechthoek 3"/>
          <p:cNvSpPr/>
          <p:nvPr/>
        </p:nvSpPr>
        <p:spPr>
          <a:xfrm>
            <a:off x="11568111" y="6396335"/>
            <a:ext cx="623889" cy="461665"/>
          </a:xfrm>
          <a:prstGeom prst="rect">
            <a:avLst/>
          </a:prstGeom>
          <a:noFill/>
        </p:spPr>
        <p:txBody>
          <a:bodyPr wrap="none" lIns="91440" tIns="45720" rIns="91440" bIns="45720">
            <a:spAutoFit/>
          </a:bodyPr>
          <a:lstStyle/>
          <a:p>
            <a:pPr algn="ctr"/>
            <a:r>
              <a:rPr lang="nl-NL" sz="2400" dirty="0">
                <a:ln w="0">
                  <a:solidFill>
                    <a:srgbClr val="FFC000"/>
                  </a:solidFill>
                </a:ln>
                <a:solidFill>
                  <a:srgbClr val="FFFFFF"/>
                </a:solidFill>
              </a:rPr>
              <a:t>CH</a:t>
            </a:r>
          </a:p>
        </p:txBody>
      </p:sp>
    </p:spTree>
    <p:extLst>
      <p:ext uri="{BB962C8B-B14F-4D97-AF65-F5344CB8AC3E}">
        <p14:creationId xmlns:p14="http://schemas.microsoft.com/office/powerpoint/2010/main" val="3482875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0" y="155448"/>
            <a:ext cx="12192000" cy="4312224"/>
          </a:xfrm>
          <a:prstGeom prst="rec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4"/>
          <p:cNvSpPr>
            <a:spLocks noGrp="1"/>
          </p:cNvSpPr>
          <p:nvPr>
            <p:ph type="title"/>
          </p:nvPr>
        </p:nvSpPr>
        <p:spPr/>
        <p:txBody>
          <a:bodyPr>
            <a:normAutofit/>
          </a:bodyPr>
          <a:lstStyle/>
          <a:p>
            <a:r>
              <a:rPr lang="en-GB" sz="6600" b="1" dirty="0" err="1">
                <a:solidFill>
                  <a:schemeClr val="bg1"/>
                </a:solidFill>
              </a:rPr>
              <a:t>Bijeenkomst</a:t>
            </a:r>
            <a:r>
              <a:rPr lang="en-GB" sz="6600" b="1" dirty="0">
                <a:solidFill>
                  <a:schemeClr val="bg1"/>
                </a:solidFill>
              </a:rPr>
              <a:t> 3</a:t>
            </a:r>
          </a:p>
        </p:txBody>
      </p:sp>
      <p:sp>
        <p:nvSpPr>
          <p:cNvPr id="6" name="Tijdelijke aanduiding voor inhoud 5"/>
          <p:cNvSpPr>
            <a:spLocks noGrp="1"/>
          </p:cNvSpPr>
          <p:nvPr>
            <p:ph idx="1"/>
          </p:nvPr>
        </p:nvSpPr>
        <p:spPr>
          <a:xfrm>
            <a:off x="1024128" y="2286000"/>
            <a:ext cx="9720073" cy="1973017"/>
          </a:xfrm>
          <a:solidFill>
            <a:srgbClr val="FECC00"/>
          </a:solidFill>
        </p:spPr>
        <p:txBody>
          <a:bodyPr>
            <a:normAutofit/>
          </a:bodyPr>
          <a:lstStyle/>
          <a:p>
            <a:pPr marL="285750" indent="-285750">
              <a:buFontTx/>
              <a:buChar char="-"/>
            </a:pPr>
            <a:r>
              <a:rPr lang="nl-NL" dirty="0">
                <a:solidFill>
                  <a:schemeClr val="tx2">
                    <a:lumMod val="50000"/>
                  </a:schemeClr>
                </a:solidFill>
              </a:rPr>
              <a:t>Monitoren				(50 min)</a:t>
            </a:r>
            <a:endParaRPr lang="en-GB" dirty="0">
              <a:solidFill>
                <a:schemeClr val="tx2">
                  <a:lumMod val="50000"/>
                </a:schemeClr>
              </a:solidFill>
            </a:endParaRPr>
          </a:p>
          <a:p>
            <a:pPr marL="285750" indent="-285750">
              <a:buFontTx/>
              <a:buChar char="-"/>
            </a:pPr>
            <a:r>
              <a:rPr lang="en-GB" dirty="0" err="1">
                <a:solidFill>
                  <a:schemeClr val="tx2">
                    <a:lumMod val="50000"/>
                  </a:schemeClr>
                </a:solidFill>
              </a:rPr>
              <a:t>Korte</a:t>
            </a:r>
            <a:r>
              <a:rPr lang="en-GB" dirty="0">
                <a:solidFill>
                  <a:schemeClr val="tx2">
                    <a:lumMod val="50000"/>
                  </a:schemeClr>
                </a:solidFill>
              </a:rPr>
              <a:t> </a:t>
            </a:r>
            <a:r>
              <a:rPr lang="en-GB" dirty="0" err="1">
                <a:solidFill>
                  <a:schemeClr val="tx2">
                    <a:lumMod val="50000"/>
                  </a:schemeClr>
                </a:solidFill>
              </a:rPr>
              <a:t>evaluatie</a:t>
            </a:r>
            <a:r>
              <a:rPr lang="en-GB" dirty="0">
                <a:solidFill>
                  <a:schemeClr val="tx2">
                    <a:lumMod val="50000"/>
                  </a:schemeClr>
                </a:solidFill>
              </a:rPr>
              <a:t>			(10 min) </a:t>
            </a:r>
          </a:p>
          <a:p>
            <a:endParaRPr lang="en-GB" dirty="0"/>
          </a:p>
        </p:txBody>
      </p:sp>
    </p:spTree>
    <p:extLst>
      <p:ext uri="{BB962C8B-B14F-4D97-AF65-F5344CB8AC3E}">
        <p14:creationId xmlns:p14="http://schemas.microsoft.com/office/powerpoint/2010/main" val="365497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i="1" dirty="0" err="1">
                <a:solidFill>
                  <a:srgbClr val="103467"/>
                </a:solidFill>
              </a:rPr>
              <a:t>Doel</a:t>
            </a:r>
            <a:br>
              <a:rPr lang="en-GB" sz="5000" dirty="0">
                <a:solidFill>
                  <a:srgbClr val="103467"/>
                </a:solidFill>
              </a:rPr>
            </a:br>
            <a:r>
              <a:rPr lang="en-GB" sz="5000" dirty="0" err="1">
                <a:solidFill>
                  <a:srgbClr val="103467"/>
                </a:solidFill>
              </a:rPr>
              <a:t>bijeenkomst</a:t>
            </a:r>
            <a:r>
              <a:rPr lang="en-GB" sz="5000" dirty="0">
                <a:solidFill>
                  <a:srgbClr val="103467"/>
                </a:solidFill>
              </a:rPr>
              <a:t> </a:t>
            </a:r>
            <a:r>
              <a:rPr lang="en-GB" dirty="0">
                <a:solidFill>
                  <a:srgbClr val="103467"/>
                </a:solidFill>
              </a:rPr>
              <a:t>3</a:t>
            </a:r>
            <a:endParaRPr lang="en-GB" sz="5000" dirty="0">
              <a:solidFill>
                <a:srgbClr val="103467"/>
              </a:solidFill>
            </a:endParaRPr>
          </a:p>
        </p:txBody>
      </p:sp>
      <p:sp>
        <p:nvSpPr>
          <p:cNvPr id="8" name="Tijdelijke aanduiding voor inhoud 7"/>
          <p:cNvSpPr>
            <a:spLocks noGrp="1"/>
          </p:cNvSpPr>
          <p:nvPr>
            <p:ph idx="1"/>
          </p:nvPr>
        </p:nvSpPr>
        <p:spPr/>
        <p:txBody>
          <a:bodyPr>
            <a:normAutofit/>
          </a:bodyPr>
          <a:lstStyle/>
          <a:p>
            <a:pPr marL="0" indent="0">
              <a:buNone/>
            </a:pPr>
            <a:r>
              <a:rPr lang="nl-NL" sz="2800" dirty="0">
                <a:solidFill>
                  <a:srgbClr val="103467"/>
                </a:solidFill>
              </a:rPr>
              <a:t>Bespreken of oplossingen de gewenste resultaten hebben gehad en welke stappen eventueel verder gezet moeten worden.</a:t>
            </a:r>
            <a:endParaRPr lang="en-GB" sz="2800" dirty="0"/>
          </a:p>
        </p:txBody>
      </p:sp>
    </p:spTree>
    <p:extLst>
      <p:ext uri="{BB962C8B-B14F-4D97-AF65-F5344CB8AC3E}">
        <p14:creationId xmlns:p14="http://schemas.microsoft.com/office/powerpoint/2010/main" val="881136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589247475"/>
              </p:ext>
            </p:extLst>
          </p:nvPr>
        </p:nvGraphicFramePr>
        <p:xfrm>
          <a:off x="539498" y="2286000"/>
          <a:ext cx="11183110" cy="4373048"/>
        </p:xfrm>
        <a:graphic>
          <a:graphicData uri="http://schemas.openxmlformats.org/drawingml/2006/table">
            <a:tbl>
              <a:tblPr firstRow="1" bandRow="1">
                <a:tableStyleId>{0660B408-B3CF-4A94-85FC-2B1E0A45F4A2}</a:tableStyleId>
              </a:tblPr>
              <a:tblGrid>
                <a:gridCol w="2020822">
                  <a:extLst>
                    <a:ext uri="{9D8B030D-6E8A-4147-A177-3AD203B41FA5}">
                      <a16:colId xmlns:a16="http://schemas.microsoft.com/office/drawing/2014/main" val="3567862996"/>
                    </a:ext>
                  </a:extLst>
                </a:gridCol>
                <a:gridCol w="1847088">
                  <a:extLst>
                    <a:ext uri="{9D8B030D-6E8A-4147-A177-3AD203B41FA5}">
                      <a16:colId xmlns:a16="http://schemas.microsoft.com/office/drawing/2014/main" val="858860382"/>
                    </a:ext>
                  </a:extLst>
                </a:gridCol>
                <a:gridCol w="2423160">
                  <a:extLst>
                    <a:ext uri="{9D8B030D-6E8A-4147-A177-3AD203B41FA5}">
                      <a16:colId xmlns:a16="http://schemas.microsoft.com/office/drawing/2014/main" val="2496383632"/>
                    </a:ext>
                  </a:extLst>
                </a:gridCol>
                <a:gridCol w="2075688">
                  <a:extLst>
                    <a:ext uri="{9D8B030D-6E8A-4147-A177-3AD203B41FA5}">
                      <a16:colId xmlns:a16="http://schemas.microsoft.com/office/drawing/2014/main" val="1992124269"/>
                    </a:ext>
                  </a:extLst>
                </a:gridCol>
                <a:gridCol w="2816352">
                  <a:extLst>
                    <a:ext uri="{9D8B030D-6E8A-4147-A177-3AD203B41FA5}">
                      <a16:colId xmlns:a16="http://schemas.microsoft.com/office/drawing/2014/main" val="3504618088"/>
                    </a:ext>
                  </a:extLst>
                </a:gridCol>
              </a:tblGrid>
              <a:tr h="857319">
                <a:tc>
                  <a:txBody>
                    <a:bodyPr/>
                    <a:lstStyle/>
                    <a:p>
                      <a:r>
                        <a:rPr lang="en-GB" sz="2400" dirty="0"/>
                        <a:t>Monitoring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Hoe is het </a:t>
                      </a:r>
                      <a:r>
                        <a:rPr lang="en-GB" sz="2400" dirty="0" err="1"/>
                        <a:t>gegaan</a:t>
                      </a:r>
                      <a:r>
                        <a:rPr lang="en-GB" sz="2400" dirty="0"/>
                        <a:t>?</a:t>
                      </a:r>
                    </a:p>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r>
                        <a:rPr lang="en-GB" sz="2400" dirty="0"/>
                        <a:t>Wat </a:t>
                      </a:r>
                      <a:r>
                        <a:rPr lang="en-GB" sz="2400" dirty="0" err="1"/>
                        <a:t>ging</a:t>
                      </a:r>
                      <a:r>
                        <a:rPr lang="en-GB" sz="2400" dirty="0"/>
                        <a:t> (</a:t>
                      </a:r>
                      <a:r>
                        <a:rPr lang="en-GB" sz="2400" dirty="0" err="1"/>
                        <a:t>niet</a:t>
                      </a:r>
                      <a:r>
                        <a:rPr lang="en-GB" sz="2400" dirty="0"/>
                        <a:t>) </a:t>
                      </a:r>
                      <a:r>
                        <a:rPr lang="en-GB" sz="2400" dirty="0" err="1"/>
                        <a:t>goed</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Is het </a:t>
                      </a:r>
                      <a:r>
                        <a:rPr lang="en-GB" sz="2400" dirty="0" err="1"/>
                        <a:t>gelukt</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tc>
                  <a:txBody>
                    <a:bodyPr/>
                    <a:lstStyle/>
                    <a:p>
                      <a:r>
                        <a:rPr lang="en-GB" sz="2400" dirty="0" err="1"/>
                        <a:t>Vervolgstappen</a:t>
                      </a:r>
                      <a:r>
                        <a:rPr lang="en-GB" sz="24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03467"/>
                    </a:solidFill>
                  </a:tcPr>
                </a:tc>
                <a:extLst>
                  <a:ext uri="{0D108BD9-81ED-4DB2-BD59-A6C34878D82A}">
                    <a16:rowId xmlns:a16="http://schemas.microsoft.com/office/drawing/2014/main" val="2712034092"/>
                  </a:ext>
                </a:extLst>
              </a:tr>
              <a:tr h="1592164">
                <a:tc>
                  <a:txBody>
                    <a:bodyPr/>
                    <a:lstStyle/>
                    <a:p>
                      <a:r>
                        <a:rPr lang="en-GB" sz="2400" baseline="0" dirty="0"/>
                        <a:t>Punt 1</a:t>
                      </a:r>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p>
                      <a:endParaRPr lang="en-GB" sz="2400" dirty="0"/>
                    </a:p>
                    <a:p>
                      <a:endParaRPr lang="en-GB" sz="2400" dirty="0"/>
                    </a:p>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14609201"/>
                  </a:ext>
                </a:extLst>
              </a:tr>
              <a:tr h="1592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Punt</a:t>
                      </a:r>
                      <a:r>
                        <a:rPr lang="en-GB" sz="2400" baseline="0" dirty="0"/>
                        <a:t> 2</a:t>
                      </a:r>
                      <a:endParaRPr lang="en-GB" sz="2400" dirty="0"/>
                    </a:p>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p>
                      <a:endParaRPr lang="en-GB" sz="2400" dirty="0"/>
                    </a:p>
                    <a:p>
                      <a:endParaRPr lang="en-GB" sz="2400" dirty="0"/>
                    </a:p>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08923675"/>
                  </a:ext>
                </a:extLst>
              </a:tr>
            </a:tbl>
          </a:graphicData>
        </a:graphic>
      </p:graphicFrame>
      <p:pic>
        <p:nvPicPr>
          <p:cNvPr id="6" name="Afbeelding 5"/>
          <p:cNvPicPr>
            <a:picLocks noChangeAspect="1"/>
          </p:cNvPicPr>
          <p:nvPr/>
        </p:nvPicPr>
        <p:blipFill rotWithShape="1">
          <a:blip r:embed="rId3"/>
          <a:srcRect t="48821" b="5064"/>
          <a:stretch/>
        </p:blipFill>
        <p:spPr>
          <a:xfrm>
            <a:off x="318861" y="507645"/>
            <a:ext cx="11711008" cy="1419345"/>
          </a:xfrm>
          <a:prstGeom prst="rect">
            <a:avLst/>
          </a:prstGeom>
        </p:spPr>
      </p:pic>
      <p:sp>
        <p:nvSpPr>
          <p:cNvPr id="7" name="Tekstvak 6"/>
          <p:cNvSpPr txBox="1"/>
          <p:nvPr/>
        </p:nvSpPr>
        <p:spPr>
          <a:xfrm>
            <a:off x="2422945" y="3649737"/>
            <a:ext cx="3461219" cy="70788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2000" dirty="0">
                <a:solidFill>
                  <a:schemeClr val="bg1"/>
                </a:solidFill>
              </a:rPr>
              <a:t>Bespreek bovenstaande per punt</a:t>
            </a:r>
          </a:p>
        </p:txBody>
      </p:sp>
    </p:spTree>
    <p:extLst>
      <p:ext uri="{BB962C8B-B14F-4D97-AF65-F5344CB8AC3E}">
        <p14:creationId xmlns:p14="http://schemas.microsoft.com/office/powerpoint/2010/main" val="415911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dirty="0" err="1">
                <a:solidFill>
                  <a:srgbClr val="103467"/>
                </a:solidFill>
              </a:rPr>
              <a:t>Evaluatie</a:t>
            </a:r>
            <a:endParaRPr lang="en-GB" sz="5000" dirty="0">
              <a:solidFill>
                <a:srgbClr val="103467"/>
              </a:solidFill>
            </a:endParaRPr>
          </a:p>
        </p:txBody>
      </p:sp>
      <p:sp>
        <p:nvSpPr>
          <p:cNvPr id="7" name="Tijdelijke aanduiding voor tekst 6"/>
          <p:cNvSpPr>
            <a:spLocks noGrp="1"/>
          </p:cNvSpPr>
          <p:nvPr>
            <p:ph type="body" sz="half" idx="2"/>
          </p:nvPr>
        </p:nvSpPr>
        <p:spPr/>
        <p:txBody>
          <a:bodyPr>
            <a:normAutofit/>
          </a:bodyPr>
          <a:lstStyle/>
          <a:p>
            <a:pPr marL="285750" indent="-285750">
              <a:buFontTx/>
              <a:buChar char="-"/>
            </a:pPr>
            <a:r>
              <a:rPr lang="en-GB" dirty="0">
                <a:solidFill>
                  <a:srgbClr val="103467"/>
                </a:solidFill>
              </a:rPr>
              <a:t>Link </a:t>
            </a:r>
            <a:r>
              <a:rPr lang="en-GB" dirty="0" err="1">
                <a:solidFill>
                  <a:srgbClr val="103467"/>
                </a:solidFill>
              </a:rPr>
              <a:t>naar</a:t>
            </a:r>
            <a:r>
              <a:rPr lang="en-GB" dirty="0">
                <a:solidFill>
                  <a:srgbClr val="103467"/>
                </a:solidFill>
              </a:rPr>
              <a:t> </a:t>
            </a:r>
            <a:r>
              <a:rPr lang="en-GB" dirty="0" err="1">
                <a:solidFill>
                  <a:srgbClr val="103467"/>
                </a:solidFill>
              </a:rPr>
              <a:t>vragenlijst</a:t>
            </a:r>
            <a:r>
              <a:rPr lang="en-GB" dirty="0">
                <a:solidFill>
                  <a:srgbClr val="103467"/>
                </a:solidFill>
              </a:rPr>
              <a:t> / offline </a:t>
            </a:r>
            <a:r>
              <a:rPr lang="en-GB" dirty="0" err="1">
                <a:solidFill>
                  <a:srgbClr val="103467"/>
                </a:solidFill>
              </a:rPr>
              <a:t>vragenlijsten</a:t>
            </a:r>
            <a:endParaRPr lang="en-GB" dirty="0">
              <a:solidFill>
                <a:srgbClr val="103467"/>
              </a:solidFill>
            </a:endParaRPr>
          </a:p>
          <a:p>
            <a:pPr marL="285750" indent="-285750">
              <a:buFontTx/>
              <a:buChar char="-"/>
            </a:pPr>
            <a:endParaRPr lang="en-GB" dirty="0"/>
          </a:p>
          <a:p>
            <a:pPr marL="285750" indent="-285750">
              <a:buFontTx/>
              <a:buChar char="-"/>
            </a:pPr>
            <a:endParaRPr lang="en-GB" dirty="0"/>
          </a:p>
        </p:txBody>
      </p:sp>
      <p:sp>
        <p:nvSpPr>
          <p:cNvPr id="5" name="Tijdelijke aanduiding voor inhoud 4"/>
          <p:cNvSpPr>
            <a:spLocks noGrp="1"/>
          </p:cNvSpPr>
          <p:nvPr>
            <p:ph idx="1"/>
          </p:nvPr>
        </p:nvSpPr>
        <p:spPr/>
        <p:txBody>
          <a:bodyPr/>
          <a:lstStyle/>
          <a:p>
            <a:endParaRPr lang="nl-NL"/>
          </a:p>
        </p:txBody>
      </p:sp>
      <p:pic>
        <p:nvPicPr>
          <p:cNvPr id="1026" name="Picture 2" descr="Survey Icon High Res Stock Images | Shutterstock"/>
          <p:cNvPicPr>
            <a:picLocks noChangeAspect="1" noChangeArrowheads="1"/>
          </p:cNvPicPr>
          <p:nvPr/>
        </p:nvPicPr>
        <p:blipFill rotWithShape="1">
          <a:blip r:embed="rId4">
            <a:clrChange>
              <a:clrFrom>
                <a:srgbClr val="F7F1F5"/>
              </a:clrFrom>
              <a:clrTo>
                <a:srgbClr val="F7F1F5">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6841" b="18057"/>
          <a:stretch/>
        </p:blipFill>
        <p:spPr bwMode="auto">
          <a:xfrm>
            <a:off x="7199630" y="2319710"/>
            <a:ext cx="2709164" cy="219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41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dirty="0">
                <a:solidFill>
                  <a:srgbClr val="103467"/>
                </a:solidFill>
              </a:rPr>
              <a:t>Na </a:t>
            </a:r>
            <a:r>
              <a:rPr lang="en-GB" sz="5000" dirty="0" err="1">
                <a:solidFill>
                  <a:srgbClr val="103467"/>
                </a:solidFill>
              </a:rPr>
              <a:t>afloop</a:t>
            </a:r>
            <a:endParaRPr lang="en-GB" sz="5000" dirty="0">
              <a:solidFill>
                <a:srgbClr val="103467"/>
              </a:solidFill>
            </a:endParaRPr>
          </a:p>
        </p:txBody>
      </p:sp>
      <p:sp>
        <p:nvSpPr>
          <p:cNvPr id="4" name="Tijdelijke aanduiding voor inhoud 3"/>
          <p:cNvSpPr>
            <a:spLocks noGrp="1"/>
          </p:cNvSpPr>
          <p:nvPr>
            <p:ph sz="half" idx="1"/>
          </p:nvPr>
        </p:nvSpPr>
        <p:spPr>
          <a:xfrm>
            <a:off x="1024127" y="2286000"/>
            <a:ext cx="5695650" cy="4023360"/>
          </a:xfrm>
        </p:spPr>
        <p:txBody>
          <a:bodyPr>
            <a:normAutofit/>
          </a:bodyPr>
          <a:lstStyle/>
          <a:p>
            <a:pPr marL="0" indent="0">
              <a:buNone/>
            </a:pPr>
            <a:r>
              <a:rPr lang="nl-NL" dirty="0">
                <a:solidFill>
                  <a:schemeClr val="accent2">
                    <a:lumMod val="50000"/>
                  </a:schemeClr>
                </a:solidFill>
              </a:rPr>
              <a:t>Stuur je de: </a:t>
            </a:r>
          </a:p>
          <a:p>
            <a:pPr>
              <a:buFont typeface="Wingdings" panose="05000000000000000000" pitchFamily="2" charset="2"/>
              <a:buChar char="ü"/>
            </a:pPr>
            <a:r>
              <a:rPr lang="nl-NL" dirty="0">
                <a:solidFill>
                  <a:schemeClr val="accent2">
                    <a:lumMod val="50000"/>
                  </a:schemeClr>
                </a:solidFill>
              </a:rPr>
              <a:t> De voortgang van de knelpunten</a:t>
            </a:r>
          </a:p>
          <a:p>
            <a:pPr>
              <a:buFont typeface="Wingdings" panose="05000000000000000000" pitchFamily="2" charset="2"/>
              <a:buChar char="ü"/>
            </a:pPr>
            <a:r>
              <a:rPr lang="nl-NL" dirty="0">
                <a:solidFill>
                  <a:schemeClr val="accent2">
                    <a:lumMod val="50000"/>
                  </a:schemeClr>
                </a:solidFill>
              </a:rPr>
              <a:t> Presentielijst</a:t>
            </a:r>
          </a:p>
          <a:p>
            <a:pPr marL="0" indent="0">
              <a:buNone/>
            </a:pPr>
            <a:r>
              <a:rPr lang="nl-NL" dirty="0">
                <a:solidFill>
                  <a:schemeClr val="accent2">
                    <a:lumMod val="50000"/>
                  </a:schemeClr>
                </a:solidFill>
              </a:rPr>
              <a:t>op naar het Gezond Werken team (</a:t>
            </a:r>
            <a:r>
              <a:rPr lang="nl-NL" dirty="0">
                <a:solidFill>
                  <a:schemeClr val="accent2">
                    <a:lumMod val="50000"/>
                  </a:schemeClr>
                </a:solidFill>
                <a:hlinkClick r:id="rId4"/>
              </a:rPr>
              <a:t>C.Heijkants@kalorama.nl</a:t>
            </a:r>
            <a:r>
              <a:rPr lang="nl-NL" dirty="0">
                <a:solidFill>
                  <a:schemeClr val="accent2">
                    <a:lumMod val="50000"/>
                  </a:schemeClr>
                </a:solidFill>
              </a:rPr>
              <a:t>) </a:t>
            </a:r>
          </a:p>
          <a:p>
            <a:pPr>
              <a:buFont typeface="Wingdings" panose="05000000000000000000" pitchFamily="2" charset="2"/>
              <a:buChar char="ü"/>
            </a:pPr>
            <a:endParaRPr lang="nl-NL" dirty="0">
              <a:solidFill>
                <a:schemeClr val="accent2">
                  <a:lumMod val="50000"/>
                </a:schemeClr>
              </a:solidFill>
            </a:endParaRPr>
          </a:p>
        </p:txBody>
      </p:sp>
      <p:sp>
        <p:nvSpPr>
          <p:cNvPr id="7" name="Tijdelijke aanduiding voor tekst 6"/>
          <p:cNvSpPr>
            <a:spLocks noGrp="1"/>
          </p:cNvSpPr>
          <p:nvPr>
            <p:ph sz="half" idx="2"/>
          </p:nvPr>
        </p:nvSpPr>
        <p:spPr/>
        <p:txBody>
          <a:bodyPr>
            <a:normAutofit/>
          </a:bodyPr>
          <a:lstStyle/>
          <a:p>
            <a:pPr>
              <a:buFont typeface="Wingdings" panose="05000000000000000000" pitchFamily="2" charset="2"/>
              <a:buChar char="ü"/>
            </a:pPr>
            <a:endParaRPr lang="en-GB" dirty="0"/>
          </a:p>
          <a:p>
            <a:pPr marL="285750" indent="-285750">
              <a:buFontTx/>
              <a:buChar char="-"/>
            </a:pPr>
            <a:endParaRPr lang="en-GB" dirty="0"/>
          </a:p>
        </p:txBody>
      </p:sp>
      <p:pic>
        <p:nvPicPr>
          <p:cNvPr id="3" name="Afbeelding 2"/>
          <p:cNvPicPr>
            <a:picLocks noChangeAspect="1"/>
          </p:cNvPicPr>
          <p:nvPr/>
        </p:nvPicPr>
        <p:blipFill rotWithShape="1">
          <a:blip r:embed="rId5">
            <a:duotone>
              <a:schemeClr val="accent2">
                <a:shade val="45000"/>
                <a:satMod val="135000"/>
              </a:schemeClr>
              <a:prstClr val="white"/>
            </a:duotone>
          </a:blip>
          <a:srcRect l="11612" t="10152" r="11183" b="19318"/>
          <a:stretch/>
        </p:blipFill>
        <p:spPr>
          <a:xfrm>
            <a:off x="7275066" y="2084832"/>
            <a:ext cx="2575999" cy="2520000"/>
          </a:xfrm>
          <a:prstGeom prst="rect">
            <a:avLst/>
          </a:prstGeom>
        </p:spPr>
      </p:pic>
    </p:spTree>
    <p:extLst>
      <p:ext uri="{BB962C8B-B14F-4D97-AF65-F5344CB8AC3E}">
        <p14:creationId xmlns:p14="http://schemas.microsoft.com/office/powerpoint/2010/main" val="104428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dirty="0" err="1">
                <a:solidFill>
                  <a:srgbClr val="103467"/>
                </a:solidFill>
              </a:rPr>
              <a:t>Kennismaking</a:t>
            </a:r>
            <a:endParaRPr lang="en-GB" sz="5000" dirty="0">
              <a:solidFill>
                <a:srgbClr val="103467"/>
              </a:solidFill>
            </a:endParaRPr>
          </a:p>
        </p:txBody>
      </p:sp>
      <p:sp>
        <p:nvSpPr>
          <p:cNvPr id="8" name="Tijdelijke aanduiding voor inhoud 7"/>
          <p:cNvSpPr>
            <a:spLocks noGrp="1"/>
          </p:cNvSpPr>
          <p:nvPr>
            <p:ph idx="1"/>
          </p:nvPr>
        </p:nvSpPr>
        <p:spPr/>
        <p:txBody>
          <a:bodyPr/>
          <a:lstStyle/>
          <a:p>
            <a:endParaRPr lang="en-GB" dirty="0"/>
          </a:p>
        </p:txBody>
      </p:sp>
      <p:pic>
        <p:nvPicPr>
          <p:cNvPr id="4" name="Afbeelding 3"/>
          <p:cNvPicPr>
            <a:picLocks noChangeAspect="1"/>
          </p:cNvPicPr>
          <p:nvPr/>
        </p:nvPicPr>
        <p:blipFill rotWithShape="1">
          <a:blip r:embed="rId4">
            <a:duotone>
              <a:schemeClr val="accent2">
                <a:shade val="45000"/>
                <a:satMod val="135000"/>
              </a:schemeClr>
              <a:prstClr val="white"/>
            </a:duotone>
          </a:blip>
          <a:srcRect l="49825" t="15514" r="16217" b="20310"/>
          <a:stretch/>
        </p:blipFill>
        <p:spPr>
          <a:xfrm>
            <a:off x="1739901" y="2467864"/>
            <a:ext cx="1549400" cy="3162300"/>
          </a:xfrm>
          <a:prstGeom prst="rect">
            <a:avLst/>
          </a:prstGeom>
        </p:spPr>
      </p:pic>
      <p:sp>
        <p:nvSpPr>
          <p:cNvPr id="5" name="Ovaal bijschrift 4"/>
          <p:cNvSpPr/>
          <p:nvPr/>
        </p:nvSpPr>
        <p:spPr>
          <a:xfrm>
            <a:off x="3556000" y="2084832"/>
            <a:ext cx="3695700" cy="1371600"/>
          </a:xfrm>
          <a:prstGeom prst="wedgeEllipseCallou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Ik ben ‘…’ en binnen Kalorama doe ik ‘…’</a:t>
            </a:r>
          </a:p>
        </p:txBody>
      </p:sp>
    </p:spTree>
    <p:extLst>
      <p:ext uri="{BB962C8B-B14F-4D97-AF65-F5344CB8AC3E}">
        <p14:creationId xmlns:p14="http://schemas.microsoft.com/office/powerpoint/2010/main" val="2964697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solidFill>
                  <a:srgbClr val="103467"/>
                </a:solidFill>
              </a:rPr>
              <a:t>Onderzoek</a:t>
            </a:r>
            <a:r>
              <a:rPr lang="en-GB" dirty="0">
                <a:solidFill>
                  <a:srgbClr val="103467"/>
                </a:solidFill>
              </a:rPr>
              <a:t> en </a:t>
            </a:r>
            <a:r>
              <a:rPr lang="en-GB" dirty="0" err="1">
                <a:solidFill>
                  <a:srgbClr val="103467"/>
                </a:solidFill>
              </a:rPr>
              <a:t>evaluatie</a:t>
            </a:r>
            <a:endParaRPr lang="en-GB" dirty="0">
              <a:solidFill>
                <a:srgbClr val="103467"/>
              </a:solidFill>
            </a:endParaRPr>
          </a:p>
        </p:txBody>
      </p:sp>
      <p:sp>
        <p:nvSpPr>
          <p:cNvPr id="3" name="Tijdelijke aanduiding voor inhoud 2"/>
          <p:cNvSpPr>
            <a:spLocks noGrp="1"/>
          </p:cNvSpPr>
          <p:nvPr>
            <p:ph sz="half" idx="1"/>
          </p:nvPr>
        </p:nvSpPr>
        <p:spPr/>
        <p:txBody>
          <a:bodyPr>
            <a:normAutofit/>
          </a:bodyPr>
          <a:lstStyle/>
          <a:p>
            <a:r>
              <a:rPr lang="nl-NL" sz="2400" i="1" dirty="0">
                <a:solidFill>
                  <a:srgbClr val="103467"/>
                </a:solidFill>
              </a:rPr>
              <a:t>Doorlooptijd</a:t>
            </a:r>
            <a:r>
              <a:rPr lang="nl-NL" sz="2400" dirty="0">
                <a:solidFill>
                  <a:srgbClr val="103467"/>
                </a:solidFill>
              </a:rPr>
              <a:t>: maart 2021- september 2022</a:t>
            </a:r>
          </a:p>
          <a:p>
            <a:r>
              <a:rPr lang="nl-NL" sz="2400" i="1" dirty="0">
                <a:solidFill>
                  <a:srgbClr val="103467"/>
                </a:solidFill>
              </a:rPr>
              <a:t>Locaties van onderzoek</a:t>
            </a:r>
            <a:r>
              <a:rPr lang="nl-NL" sz="2400" dirty="0">
                <a:solidFill>
                  <a:srgbClr val="103467"/>
                </a:solidFill>
              </a:rPr>
              <a:t>: Kalorama en mogelijk 2 andere ouderenzorginstellingen </a:t>
            </a:r>
          </a:p>
          <a:p>
            <a:r>
              <a:rPr lang="nl-NL" sz="2400" i="1" dirty="0">
                <a:solidFill>
                  <a:srgbClr val="103467"/>
                </a:solidFill>
              </a:rPr>
              <a:t>Doel: </a:t>
            </a:r>
            <a:r>
              <a:rPr lang="nl-NL" sz="2400" dirty="0">
                <a:solidFill>
                  <a:srgbClr val="103467"/>
                </a:solidFill>
              </a:rPr>
              <a:t>positieve bijdrage aan gezondheid en werkervaring </a:t>
            </a:r>
            <a:endParaRPr lang="nl-NL" sz="2400" i="1" dirty="0">
              <a:solidFill>
                <a:srgbClr val="103467"/>
              </a:solidFill>
            </a:endParaRPr>
          </a:p>
          <a:p>
            <a:endParaRPr lang="nl-NL" sz="2400" dirty="0">
              <a:solidFill>
                <a:srgbClr val="103467"/>
              </a:solidFill>
            </a:endParaRPr>
          </a:p>
        </p:txBody>
      </p:sp>
      <p:sp>
        <p:nvSpPr>
          <p:cNvPr id="7" name="Tijdelijke aanduiding voor tekst 6"/>
          <p:cNvSpPr>
            <a:spLocks noGrp="1"/>
          </p:cNvSpPr>
          <p:nvPr>
            <p:ph sz="half" idx="2"/>
          </p:nvPr>
        </p:nvSpPr>
        <p:spPr/>
        <p:txBody>
          <a:bodyPr>
            <a:normAutofit/>
          </a:bodyPr>
          <a:lstStyle/>
          <a:p>
            <a:r>
              <a:rPr lang="nl-NL" sz="2400" i="1" dirty="0">
                <a:solidFill>
                  <a:srgbClr val="103467"/>
                </a:solidFill>
              </a:rPr>
              <a:t>Opzet onderzoek</a:t>
            </a:r>
            <a:r>
              <a:rPr lang="nl-NL" sz="2400" dirty="0">
                <a:solidFill>
                  <a:srgbClr val="103467"/>
                </a:solidFill>
              </a:rPr>
              <a:t>: Vergelijking tussen teams die nu of over een jaar aan de slag gaan (±10 teams per jaar)</a:t>
            </a:r>
          </a:p>
          <a:p>
            <a:endParaRPr lang="nl-NL" sz="2400" dirty="0">
              <a:solidFill>
                <a:srgbClr val="103467"/>
              </a:solidFill>
            </a:endParaRPr>
          </a:p>
          <a:p>
            <a:r>
              <a:rPr lang="nl-NL" sz="2400" dirty="0">
                <a:solidFill>
                  <a:srgbClr val="103467"/>
                </a:solidFill>
              </a:rPr>
              <a:t>Start 2021 of 2022 gebaseerd op loting</a:t>
            </a:r>
            <a:endParaRPr lang="en-GB" dirty="0">
              <a:solidFill>
                <a:srgbClr val="103467"/>
              </a:solidFill>
            </a:endParaRPr>
          </a:p>
        </p:txBody>
      </p:sp>
      <p:sp>
        <p:nvSpPr>
          <p:cNvPr id="5" name="Rechthoek 4"/>
          <p:cNvSpPr/>
          <p:nvPr/>
        </p:nvSpPr>
        <p:spPr>
          <a:xfrm>
            <a:off x="11592957" y="6396335"/>
            <a:ext cx="574196" cy="461665"/>
          </a:xfrm>
          <a:prstGeom prst="rect">
            <a:avLst/>
          </a:prstGeom>
          <a:noFill/>
        </p:spPr>
        <p:txBody>
          <a:bodyPr wrap="none" lIns="91440" tIns="45720" rIns="91440" bIns="45720">
            <a:spAutoFit/>
          </a:bodyPr>
          <a:lstStyle/>
          <a:p>
            <a:pPr algn="ctr"/>
            <a:r>
              <a:rPr lang="nl-NL" sz="2400" dirty="0">
                <a:ln w="0">
                  <a:solidFill>
                    <a:srgbClr val="FFC000"/>
                  </a:solidFill>
                </a:ln>
                <a:solidFill>
                  <a:srgbClr val="FFFFFF"/>
                </a:solidFill>
              </a:rPr>
              <a:t>CB</a:t>
            </a:r>
          </a:p>
        </p:txBody>
      </p:sp>
    </p:spTree>
    <p:extLst>
      <p:ext uri="{BB962C8B-B14F-4D97-AF65-F5344CB8AC3E}">
        <p14:creationId xmlns:p14="http://schemas.microsoft.com/office/powerpoint/2010/main" val="2770251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solidFill>
                  <a:srgbClr val="103467"/>
                </a:solidFill>
              </a:rPr>
              <a:t>Onderzoek</a:t>
            </a:r>
            <a:r>
              <a:rPr lang="en-GB" dirty="0">
                <a:solidFill>
                  <a:srgbClr val="103467"/>
                </a:solidFill>
              </a:rPr>
              <a:t>: 4 </a:t>
            </a:r>
            <a:r>
              <a:rPr lang="en-GB" dirty="0" err="1">
                <a:solidFill>
                  <a:srgbClr val="103467"/>
                </a:solidFill>
              </a:rPr>
              <a:t>metingen</a:t>
            </a:r>
            <a:endParaRPr lang="en-GB" dirty="0">
              <a:solidFill>
                <a:srgbClr val="103467"/>
              </a:solidFill>
            </a:endParaRPr>
          </a:p>
        </p:txBody>
      </p:sp>
      <p:sp>
        <p:nvSpPr>
          <p:cNvPr id="4" name="Tijdelijke aanduiding voor inhoud 3"/>
          <p:cNvSpPr>
            <a:spLocks noGrp="1"/>
          </p:cNvSpPr>
          <p:nvPr>
            <p:ph idx="1"/>
          </p:nvPr>
        </p:nvSpPr>
        <p:spPr/>
        <p:txBody>
          <a:bodyPr/>
          <a:lstStyle/>
          <a:p>
            <a:pPr marL="0" indent="0">
              <a:buNone/>
            </a:pPr>
            <a:r>
              <a:rPr lang="en-GB" dirty="0">
                <a:solidFill>
                  <a:srgbClr val="103467"/>
                </a:solidFill>
              </a:rPr>
              <a:t>D</a:t>
            </a:r>
            <a:r>
              <a:rPr lang="nl-NL" sz="2400" dirty="0" err="1">
                <a:solidFill>
                  <a:srgbClr val="103467"/>
                </a:solidFill>
              </a:rPr>
              <a:t>eze</a:t>
            </a:r>
            <a:r>
              <a:rPr lang="nl-NL" sz="2400" dirty="0">
                <a:solidFill>
                  <a:srgbClr val="103467"/>
                </a:solidFill>
              </a:rPr>
              <a:t> 20 zorgteams zullen vanaf maart/april 4x een vragenlijst invullen van maximaal 10 minuten. </a:t>
            </a:r>
          </a:p>
          <a:p>
            <a:pPr lvl="0"/>
            <a:r>
              <a:rPr lang="nl-NL" sz="2400" dirty="0">
                <a:solidFill>
                  <a:srgbClr val="103467"/>
                </a:solidFill>
              </a:rPr>
              <a:t>Vragenlijst 1: maart/april 2021</a:t>
            </a:r>
          </a:p>
          <a:p>
            <a:pPr lvl="0"/>
            <a:r>
              <a:rPr lang="nl-NL" sz="2400" dirty="0">
                <a:solidFill>
                  <a:srgbClr val="103467"/>
                </a:solidFill>
              </a:rPr>
              <a:t>Vragenlijst 2: juni/juli 2021</a:t>
            </a:r>
          </a:p>
          <a:p>
            <a:pPr lvl="0"/>
            <a:r>
              <a:rPr lang="nl-NL" sz="2400" dirty="0">
                <a:solidFill>
                  <a:srgbClr val="103467"/>
                </a:solidFill>
              </a:rPr>
              <a:t>Vragenlijst 3 : sept/okt 2021</a:t>
            </a:r>
          </a:p>
          <a:p>
            <a:pPr lvl="0"/>
            <a:r>
              <a:rPr lang="nl-NL" sz="2400" dirty="0">
                <a:solidFill>
                  <a:srgbClr val="103467"/>
                </a:solidFill>
              </a:rPr>
              <a:t>Vragenlijst 4: maart/april 2022 </a:t>
            </a:r>
          </a:p>
        </p:txBody>
      </p:sp>
    </p:spTree>
    <p:extLst>
      <p:ext uri="{BB962C8B-B14F-4D97-AF65-F5344CB8AC3E}">
        <p14:creationId xmlns:p14="http://schemas.microsoft.com/office/powerpoint/2010/main" val="3881669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solidFill>
                  <a:srgbClr val="103467"/>
                </a:solidFill>
              </a:rPr>
              <a:t>Privacy </a:t>
            </a:r>
            <a:r>
              <a:rPr lang="en-GB" dirty="0" err="1">
                <a:solidFill>
                  <a:srgbClr val="103467"/>
                </a:solidFill>
              </a:rPr>
              <a:t>bij</a:t>
            </a:r>
            <a:r>
              <a:rPr lang="en-GB" dirty="0">
                <a:solidFill>
                  <a:srgbClr val="103467"/>
                </a:solidFill>
              </a:rPr>
              <a:t> </a:t>
            </a:r>
            <a:r>
              <a:rPr lang="en-GB" dirty="0" err="1">
                <a:solidFill>
                  <a:srgbClr val="103467"/>
                </a:solidFill>
              </a:rPr>
              <a:t>wetenschappelijk</a:t>
            </a:r>
            <a:r>
              <a:rPr lang="en-GB" dirty="0">
                <a:solidFill>
                  <a:srgbClr val="103467"/>
                </a:solidFill>
              </a:rPr>
              <a:t> </a:t>
            </a:r>
            <a:r>
              <a:rPr lang="en-GB" dirty="0" err="1">
                <a:solidFill>
                  <a:srgbClr val="103467"/>
                </a:solidFill>
              </a:rPr>
              <a:t>Onderzoek</a:t>
            </a:r>
            <a:endParaRPr lang="en-GB" dirty="0">
              <a:solidFill>
                <a:srgbClr val="103467"/>
              </a:solidFill>
            </a:endParaRPr>
          </a:p>
        </p:txBody>
      </p:sp>
      <p:sp>
        <p:nvSpPr>
          <p:cNvPr id="3" name="Tijdelijke aanduiding voor inhoud 2"/>
          <p:cNvSpPr>
            <a:spLocks noGrp="1"/>
          </p:cNvSpPr>
          <p:nvPr>
            <p:ph type="body" idx="1"/>
          </p:nvPr>
        </p:nvSpPr>
        <p:spPr/>
        <p:txBody>
          <a:bodyPr>
            <a:normAutofit/>
          </a:bodyPr>
          <a:lstStyle/>
          <a:p>
            <a:r>
              <a:rPr lang="en-GB" dirty="0"/>
              <a:t>Wat je </a:t>
            </a:r>
            <a:r>
              <a:rPr lang="en-GB" dirty="0" err="1"/>
              <a:t>niet</a:t>
            </a:r>
            <a:r>
              <a:rPr lang="en-GB" dirty="0"/>
              <a:t> mag </a:t>
            </a:r>
            <a:r>
              <a:rPr lang="en-GB" dirty="0" err="1"/>
              <a:t>delen</a:t>
            </a:r>
            <a:r>
              <a:rPr lang="en-GB" dirty="0"/>
              <a:t> met </a:t>
            </a:r>
            <a:r>
              <a:rPr lang="en-GB" dirty="0" err="1"/>
              <a:t>anderen</a:t>
            </a:r>
            <a:r>
              <a:rPr lang="en-GB" dirty="0"/>
              <a:t>:</a:t>
            </a:r>
          </a:p>
        </p:txBody>
      </p:sp>
      <p:sp>
        <p:nvSpPr>
          <p:cNvPr id="7" name="Tijdelijke aanduiding voor tekst 6"/>
          <p:cNvSpPr>
            <a:spLocks noGrp="1"/>
          </p:cNvSpPr>
          <p:nvPr>
            <p:ph sz="half" idx="2"/>
          </p:nvPr>
        </p:nvSpPr>
        <p:spPr/>
        <p:txBody>
          <a:bodyPr>
            <a:normAutofit/>
          </a:bodyPr>
          <a:lstStyle/>
          <a:p>
            <a:pPr marL="285750" indent="-285750">
              <a:buFontTx/>
              <a:buChar char="-"/>
            </a:pPr>
            <a:r>
              <a:rPr lang="en-GB" dirty="0" err="1">
                <a:solidFill>
                  <a:srgbClr val="103467"/>
                </a:solidFill>
              </a:rPr>
              <a:t>Welke</a:t>
            </a:r>
            <a:r>
              <a:rPr lang="en-GB" dirty="0">
                <a:solidFill>
                  <a:srgbClr val="103467"/>
                </a:solidFill>
              </a:rPr>
              <a:t> teams je </a:t>
            </a:r>
            <a:r>
              <a:rPr lang="en-GB" dirty="0" err="1">
                <a:solidFill>
                  <a:srgbClr val="103467"/>
                </a:solidFill>
              </a:rPr>
              <a:t>begeleidt</a:t>
            </a:r>
            <a:endParaRPr lang="en-GB" dirty="0">
              <a:solidFill>
                <a:srgbClr val="103467"/>
              </a:solidFill>
            </a:endParaRPr>
          </a:p>
          <a:p>
            <a:pPr marL="285750" indent="-285750">
              <a:buFontTx/>
              <a:buChar char="-"/>
            </a:pPr>
            <a:r>
              <a:rPr lang="en-GB" dirty="0" err="1">
                <a:solidFill>
                  <a:srgbClr val="103467"/>
                </a:solidFill>
              </a:rPr>
              <a:t>Informatie</a:t>
            </a:r>
            <a:r>
              <a:rPr lang="en-GB" dirty="0">
                <a:solidFill>
                  <a:srgbClr val="103467"/>
                </a:solidFill>
              </a:rPr>
              <a:t> die te </a:t>
            </a:r>
            <a:r>
              <a:rPr lang="en-GB" dirty="0" err="1">
                <a:solidFill>
                  <a:srgbClr val="103467"/>
                </a:solidFill>
              </a:rPr>
              <a:t>herleiden</a:t>
            </a:r>
            <a:r>
              <a:rPr lang="en-GB" dirty="0">
                <a:solidFill>
                  <a:srgbClr val="103467"/>
                </a:solidFill>
              </a:rPr>
              <a:t> is tot </a:t>
            </a:r>
            <a:r>
              <a:rPr lang="en-GB" dirty="0" err="1">
                <a:solidFill>
                  <a:srgbClr val="103467"/>
                </a:solidFill>
              </a:rPr>
              <a:t>een</a:t>
            </a:r>
            <a:r>
              <a:rPr lang="en-GB" dirty="0">
                <a:solidFill>
                  <a:srgbClr val="103467"/>
                </a:solidFill>
              </a:rPr>
              <a:t> </a:t>
            </a:r>
            <a:r>
              <a:rPr lang="en-GB" dirty="0" err="1">
                <a:solidFill>
                  <a:srgbClr val="103467"/>
                </a:solidFill>
              </a:rPr>
              <a:t>persoon</a:t>
            </a:r>
            <a:endParaRPr lang="en-GB" dirty="0">
              <a:solidFill>
                <a:srgbClr val="103467"/>
              </a:solidFill>
            </a:endParaRPr>
          </a:p>
          <a:p>
            <a:pPr marL="285750" indent="-285750">
              <a:buFontTx/>
              <a:buChar char="-"/>
            </a:pPr>
            <a:r>
              <a:rPr lang="en-GB" dirty="0" err="1">
                <a:solidFill>
                  <a:srgbClr val="103467"/>
                </a:solidFill>
              </a:rPr>
              <a:t>Alles</a:t>
            </a:r>
            <a:r>
              <a:rPr lang="en-GB" dirty="0">
                <a:solidFill>
                  <a:srgbClr val="103467"/>
                </a:solidFill>
              </a:rPr>
              <a:t> wat </a:t>
            </a:r>
            <a:r>
              <a:rPr lang="en-GB" dirty="0" err="1">
                <a:solidFill>
                  <a:srgbClr val="103467"/>
                </a:solidFill>
              </a:rPr>
              <a:t>besproken</a:t>
            </a:r>
            <a:r>
              <a:rPr lang="en-GB" dirty="0">
                <a:solidFill>
                  <a:srgbClr val="103467"/>
                </a:solidFill>
              </a:rPr>
              <a:t> is </a:t>
            </a:r>
            <a:r>
              <a:rPr lang="en-GB" dirty="0" err="1">
                <a:solidFill>
                  <a:srgbClr val="103467"/>
                </a:solidFill>
              </a:rPr>
              <a:t>tijdens</a:t>
            </a:r>
            <a:r>
              <a:rPr lang="en-GB" dirty="0">
                <a:solidFill>
                  <a:srgbClr val="103467"/>
                </a:solidFill>
              </a:rPr>
              <a:t> de </a:t>
            </a:r>
            <a:r>
              <a:rPr lang="en-GB" dirty="0" err="1">
                <a:solidFill>
                  <a:srgbClr val="103467"/>
                </a:solidFill>
              </a:rPr>
              <a:t>bijeenkomsten</a:t>
            </a:r>
            <a:endParaRPr lang="en-GB" dirty="0">
              <a:solidFill>
                <a:srgbClr val="103467"/>
              </a:solidFill>
            </a:endParaRPr>
          </a:p>
          <a:p>
            <a:pPr marL="285750" indent="-285750">
              <a:buFontTx/>
              <a:buChar char="-"/>
            </a:pPr>
            <a:endParaRPr lang="en-GB" dirty="0">
              <a:solidFill>
                <a:srgbClr val="103467"/>
              </a:solidFill>
            </a:endParaRPr>
          </a:p>
          <a:p>
            <a:pPr marL="285750" indent="-285750">
              <a:buFontTx/>
              <a:buChar char="-"/>
            </a:pPr>
            <a:endParaRPr lang="en-GB" dirty="0">
              <a:solidFill>
                <a:srgbClr val="103467"/>
              </a:solidFill>
            </a:endParaRPr>
          </a:p>
          <a:p>
            <a:pPr marL="285750" indent="-285750">
              <a:buFontTx/>
              <a:buChar char="-"/>
            </a:pPr>
            <a:endParaRPr lang="en-GB" dirty="0">
              <a:solidFill>
                <a:srgbClr val="103467"/>
              </a:solidFill>
            </a:endParaRPr>
          </a:p>
        </p:txBody>
      </p:sp>
      <p:sp>
        <p:nvSpPr>
          <p:cNvPr id="4" name="Tijdelijke aanduiding voor tekst 3"/>
          <p:cNvSpPr>
            <a:spLocks noGrp="1"/>
          </p:cNvSpPr>
          <p:nvPr>
            <p:ph type="body" sz="quarter" idx="3"/>
          </p:nvPr>
        </p:nvSpPr>
        <p:spPr/>
        <p:txBody>
          <a:bodyPr/>
          <a:lstStyle/>
          <a:p>
            <a:r>
              <a:rPr lang="nl-NL" dirty="0"/>
              <a:t>Wat je wel mag delen (met ons):</a:t>
            </a:r>
          </a:p>
        </p:txBody>
      </p:sp>
      <p:sp>
        <p:nvSpPr>
          <p:cNvPr id="5" name="Tijdelijke aanduiding voor inhoud 4"/>
          <p:cNvSpPr>
            <a:spLocks noGrp="1"/>
          </p:cNvSpPr>
          <p:nvPr>
            <p:ph sz="quarter" idx="4"/>
          </p:nvPr>
        </p:nvSpPr>
        <p:spPr>
          <a:xfrm>
            <a:off x="5990888" y="2967788"/>
            <a:ext cx="4943812" cy="3341572"/>
          </a:xfrm>
        </p:spPr>
        <p:txBody>
          <a:bodyPr>
            <a:normAutofit/>
          </a:bodyPr>
          <a:lstStyle/>
          <a:p>
            <a:r>
              <a:rPr lang="nl-NL" dirty="0">
                <a:solidFill>
                  <a:srgbClr val="103467"/>
                </a:solidFill>
              </a:rPr>
              <a:t>- De 2 à 3 gekozen knelpunten </a:t>
            </a:r>
          </a:p>
          <a:p>
            <a:r>
              <a:rPr lang="nl-NL" dirty="0">
                <a:solidFill>
                  <a:srgbClr val="103467"/>
                </a:solidFill>
              </a:rPr>
              <a:t>- Het actieplan</a:t>
            </a:r>
          </a:p>
          <a:p>
            <a:r>
              <a:rPr lang="nl-NL" dirty="0">
                <a:solidFill>
                  <a:srgbClr val="103467"/>
                </a:solidFill>
              </a:rPr>
              <a:t>- Presentielijst per bijeenkomst</a:t>
            </a:r>
          </a:p>
          <a:p>
            <a:r>
              <a:rPr lang="nl-NL" dirty="0">
                <a:solidFill>
                  <a:srgbClr val="103467"/>
                </a:solidFill>
              </a:rPr>
              <a:t>- Jouw ervaringen in het algemeen</a:t>
            </a:r>
          </a:p>
          <a:p>
            <a:endParaRPr lang="nl-NL" dirty="0">
              <a:solidFill>
                <a:srgbClr val="103467"/>
              </a:solidFill>
            </a:endParaRPr>
          </a:p>
        </p:txBody>
      </p:sp>
    </p:spTree>
    <p:extLst>
      <p:ext uri="{BB962C8B-B14F-4D97-AF65-F5344CB8AC3E}">
        <p14:creationId xmlns:p14="http://schemas.microsoft.com/office/powerpoint/2010/main" val="2686917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0" y="155448"/>
            <a:ext cx="12192000" cy="4312224"/>
          </a:xfrm>
          <a:prstGeom prst="rec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4"/>
          <p:cNvSpPr>
            <a:spLocks noGrp="1"/>
          </p:cNvSpPr>
          <p:nvPr>
            <p:ph type="title"/>
          </p:nvPr>
        </p:nvSpPr>
        <p:spPr>
          <a:xfrm>
            <a:off x="1125728" y="1486916"/>
            <a:ext cx="9720072" cy="1499616"/>
          </a:xfrm>
        </p:spPr>
        <p:txBody>
          <a:bodyPr>
            <a:normAutofit fontScale="90000"/>
          </a:bodyPr>
          <a:lstStyle/>
          <a:p>
            <a:r>
              <a:rPr lang="en-GB" sz="8800" spc="0" dirty="0">
                <a:ln w="0"/>
                <a:solidFill>
                  <a:srgbClr val="103467"/>
                </a:solidFill>
                <a:effectLst>
                  <a:outerShdw blurRad="38100" dist="19050" dir="2700000" algn="tl" rotWithShape="0">
                    <a:schemeClr val="dk1">
                      <a:alpha val="40000"/>
                    </a:schemeClr>
                  </a:outerShdw>
                </a:effectLst>
              </a:rPr>
              <a:t>Heel </a:t>
            </a:r>
            <a:r>
              <a:rPr lang="en-GB" sz="8800" spc="0" dirty="0" err="1">
                <a:ln w="0"/>
                <a:solidFill>
                  <a:srgbClr val="103467"/>
                </a:solidFill>
                <a:effectLst>
                  <a:outerShdw blurRad="38100" dist="19050" dir="2700000" algn="tl" rotWithShape="0">
                    <a:schemeClr val="dk1">
                      <a:alpha val="40000"/>
                    </a:schemeClr>
                  </a:outerShdw>
                </a:effectLst>
              </a:rPr>
              <a:t>veel</a:t>
            </a:r>
            <a:r>
              <a:rPr lang="en-GB" sz="8800" spc="0" dirty="0">
                <a:ln w="0"/>
                <a:solidFill>
                  <a:srgbClr val="103467"/>
                </a:solidFill>
                <a:effectLst>
                  <a:outerShdw blurRad="38100" dist="19050" dir="2700000" algn="tl" rotWithShape="0">
                    <a:schemeClr val="dk1">
                      <a:alpha val="40000"/>
                    </a:schemeClr>
                  </a:outerShdw>
                </a:effectLst>
              </a:rPr>
              <a:t> </a:t>
            </a:r>
            <a:r>
              <a:rPr lang="en-GB" sz="8800" spc="0" dirty="0" err="1">
                <a:ln w="0"/>
                <a:solidFill>
                  <a:schemeClr val="bg1"/>
                </a:solidFill>
                <a:effectLst>
                  <a:outerShdw blurRad="38100" dist="19050" dir="2700000" algn="tl" rotWithShape="0">
                    <a:schemeClr val="dk1">
                      <a:alpha val="40000"/>
                    </a:schemeClr>
                  </a:outerShdw>
                </a:effectLst>
              </a:rPr>
              <a:t>succes</a:t>
            </a:r>
            <a:r>
              <a:rPr lang="en-GB" sz="8800" spc="0" dirty="0">
                <a:ln w="0"/>
                <a:solidFill>
                  <a:srgbClr val="103467"/>
                </a:solidFill>
                <a:effectLst>
                  <a:outerShdw blurRad="38100" dist="19050" dir="2700000" algn="tl" rotWithShape="0">
                    <a:schemeClr val="dk1">
                      <a:alpha val="40000"/>
                    </a:schemeClr>
                  </a:outerShdw>
                </a:effectLst>
              </a:rPr>
              <a:t>!</a:t>
            </a:r>
          </a:p>
        </p:txBody>
      </p:sp>
      <p:sp>
        <p:nvSpPr>
          <p:cNvPr id="6" name="Tijdelijke aanduiding voor inhoud 5"/>
          <p:cNvSpPr>
            <a:spLocks noGrp="1"/>
          </p:cNvSpPr>
          <p:nvPr>
            <p:ph idx="1"/>
          </p:nvPr>
        </p:nvSpPr>
        <p:spPr>
          <a:xfrm>
            <a:off x="1125728" y="3187700"/>
            <a:ext cx="9720073" cy="1130299"/>
          </a:xfrm>
          <a:solidFill>
            <a:srgbClr val="FECC00"/>
          </a:solidFill>
        </p:spPr>
        <p:txBody>
          <a:bodyPr>
            <a:normAutofit/>
          </a:bodyPr>
          <a:lstStyle/>
          <a:p>
            <a:pPr marL="285750" indent="-285750">
              <a:buFontTx/>
              <a:buChar char="-"/>
            </a:pPr>
            <a:r>
              <a:rPr lang="en-US" dirty="0" err="1">
                <a:solidFill>
                  <a:schemeClr val="bg1"/>
                </a:solidFill>
              </a:rPr>
              <a:t>Intervisie</a:t>
            </a:r>
            <a:r>
              <a:rPr lang="en-US" dirty="0">
                <a:solidFill>
                  <a:schemeClr val="bg1"/>
                </a:solidFill>
              </a:rPr>
              <a:t> </a:t>
            </a:r>
            <a:r>
              <a:rPr lang="en-US" dirty="0" err="1">
                <a:solidFill>
                  <a:schemeClr val="bg1"/>
                </a:solidFill>
              </a:rPr>
              <a:t>afspraak</a:t>
            </a:r>
            <a:r>
              <a:rPr lang="en-US" dirty="0">
                <a:solidFill>
                  <a:schemeClr val="bg1"/>
                </a:solidFill>
              </a:rPr>
              <a:t>?</a:t>
            </a:r>
          </a:p>
          <a:p>
            <a:pPr marL="285750" indent="-285750">
              <a:buFontTx/>
              <a:buChar char="-"/>
            </a:pPr>
            <a:r>
              <a:rPr lang="en-US" dirty="0" err="1">
                <a:solidFill>
                  <a:schemeClr val="bg1"/>
                </a:solidFill>
              </a:rPr>
              <a:t>Telefoonnummers</a:t>
            </a:r>
            <a:r>
              <a:rPr lang="en-US" dirty="0">
                <a:solidFill>
                  <a:schemeClr val="bg1"/>
                </a:solidFill>
              </a:rPr>
              <a:t> </a:t>
            </a:r>
            <a:r>
              <a:rPr lang="en-US" dirty="0" err="1">
                <a:solidFill>
                  <a:schemeClr val="bg1"/>
                </a:solidFill>
              </a:rPr>
              <a:t>uitwisselen</a:t>
            </a:r>
            <a:r>
              <a:rPr lang="en-US" dirty="0">
                <a:solidFill>
                  <a:schemeClr val="bg1"/>
                </a:solidFill>
              </a:rPr>
              <a:t>?</a:t>
            </a:r>
            <a:endParaRPr lang="en-GB" dirty="0">
              <a:solidFill>
                <a:schemeClr val="bg1"/>
              </a:solidFill>
            </a:endParaRPr>
          </a:p>
          <a:p>
            <a:endParaRPr lang="en-GB" dirty="0"/>
          </a:p>
        </p:txBody>
      </p:sp>
      <p:sp>
        <p:nvSpPr>
          <p:cNvPr id="7" name="Rechthoek 6"/>
          <p:cNvSpPr/>
          <p:nvPr/>
        </p:nvSpPr>
        <p:spPr>
          <a:xfrm>
            <a:off x="11568110" y="6396335"/>
            <a:ext cx="623890" cy="461665"/>
          </a:xfrm>
          <a:prstGeom prst="rect">
            <a:avLst/>
          </a:prstGeom>
          <a:noFill/>
        </p:spPr>
        <p:txBody>
          <a:bodyPr wrap="none" lIns="91440" tIns="45720" rIns="91440" bIns="45720">
            <a:spAutoFit/>
          </a:bodyPr>
          <a:lstStyle/>
          <a:p>
            <a:pPr algn="ctr"/>
            <a:r>
              <a:rPr lang="nl-NL" sz="2400" dirty="0">
                <a:ln w="0">
                  <a:solidFill>
                    <a:srgbClr val="FFC000"/>
                  </a:solidFill>
                </a:ln>
                <a:solidFill>
                  <a:srgbClr val="FFFFFF"/>
                </a:solidFill>
              </a:rPr>
              <a:t>CH</a:t>
            </a:r>
          </a:p>
        </p:txBody>
      </p:sp>
    </p:spTree>
    <p:extLst>
      <p:ext uri="{BB962C8B-B14F-4D97-AF65-F5344CB8AC3E}">
        <p14:creationId xmlns:p14="http://schemas.microsoft.com/office/powerpoint/2010/main" val="1662384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sz="half" idx="2"/>
          </p:nvPr>
        </p:nvSpPr>
        <p:spPr>
          <a:xfrm>
            <a:off x="1199388" y="1589675"/>
            <a:ext cx="5449824" cy="4175300"/>
          </a:xfrm>
          <a:prstGeom prst="round2DiagRect">
            <a:avLst/>
          </a:prstGeom>
          <a:solidFill>
            <a:schemeClr val="bg1">
              <a:alpha val="80000"/>
            </a:schemeClr>
          </a:solidFill>
        </p:spPr>
        <p:txBody>
          <a:bodyPr/>
          <a:lstStyle/>
          <a:p>
            <a:pPr marL="0" indent="0">
              <a:buNone/>
            </a:pPr>
            <a:endParaRPr lang="en-GB" dirty="0">
              <a:solidFill>
                <a:srgbClr val="103467"/>
              </a:solidFill>
            </a:endParaRPr>
          </a:p>
          <a:p>
            <a:pPr marL="0" indent="0">
              <a:buNone/>
            </a:pPr>
            <a:r>
              <a:rPr lang="en-GB" dirty="0">
                <a:solidFill>
                  <a:srgbClr val="103467"/>
                </a:solidFill>
              </a:rPr>
              <a:t>Contact info:</a:t>
            </a:r>
            <a:endParaRPr lang="en-GB" b="1" dirty="0">
              <a:solidFill>
                <a:srgbClr val="103467"/>
              </a:solidFill>
            </a:endParaRPr>
          </a:p>
          <a:p>
            <a:pPr marL="0" indent="0">
              <a:buNone/>
            </a:pPr>
            <a:r>
              <a:rPr lang="en-GB" b="1" dirty="0">
                <a:solidFill>
                  <a:srgbClr val="103467"/>
                </a:solidFill>
              </a:rPr>
              <a:t>Ceciel Heijkants</a:t>
            </a:r>
            <a:br>
              <a:rPr lang="en-GB" b="1" dirty="0">
                <a:solidFill>
                  <a:srgbClr val="103467"/>
                </a:solidFill>
              </a:rPr>
            </a:br>
            <a:r>
              <a:rPr lang="en-GB" dirty="0">
                <a:solidFill>
                  <a:srgbClr val="103467"/>
                </a:solidFill>
              </a:rPr>
              <a:t>E-mail: </a:t>
            </a:r>
            <a:r>
              <a:rPr lang="en-GB" dirty="0">
                <a:solidFill>
                  <a:srgbClr val="103467"/>
                </a:solidFill>
                <a:hlinkClick r:id="rId4"/>
              </a:rPr>
              <a:t>C.Heijkants@Kalorama.nl</a:t>
            </a:r>
            <a:br>
              <a:rPr lang="en-GB" dirty="0">
                <a:solidFill>
                  <a:srgbClr val="103467"/>
                </a:solidFill>
              </a:rPr>
            </a:br>
            <a:r>
              <a:rPr lang="en-GB" dirty="0">
                <a:solidFill>
                  <a:srgbClr val="103467"/>
                </a:solidFill>
              </a:rPr>
              <a:t>Tel: 06-22582156</a:t>
            </a:r>
            <a:endParaRPr lang="en-GB" b="1" dirty="0">
              <a:solidFill>
                <a:srgbClr val="103467"/>
              </a:solidFill>
            </a:endParaRPr>
          </a:p>
        </p:txBody>
      </p:sp>
      <p:pic>
        <p:nvPicPr>
          <p:cNvPr id="5" name="Tijdelijke aanduiding voor inhoud 4"/>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7847656" y="1785954"/>
            <a:ext cx="2524801" cy="37827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5745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dirty="0" err="1">
                <a:solidFill>
                  <a:srgbClr val="103467"/>
                </a:solidFill>
              </a:rPr>
              <a:t>Leerdoelen</a:t>
            </a:r>
            <a:endParaRPr lang="en-GB" sz="5000" dirty="0">
              <a:solidFill>
                <a:srgbClr val="103467"/>
              </a:solidFill>
            </a:endParaRPr>
          </a:p>
        </p:txBody>
      </p:sp>
      <p:sp>
        <p:nvSpPr>
          <p:cNvPr id="8" name="Tijdelijke aanduiding voor inhoud 7"/>
          <p:cNvSpPr>
            <a:spLocks noGrp="1"/>
          </p:cNvSpPr>
          <p:nvPr>
            <p:ph idx="1"/>
          </p:nvPr>
        </p:nvSpPr>
        <p:spPr/>
        <p:txBody>
          <a:bodyPr/>
          <a:lstStyle/>
          <a:p>
            <a:pPr marL="0" indent="0">
              <a:buNone/>
            </a:pPr>
            <a:r>
              <a:rPr lang="en-GB" dirty="0">
                <a:solidFill>
                  <a:srgbClr val="103467"/>
                </a:solidFill>
              </a:rPr>
              <a:t>Na </a:t>
            </a:r>
            <a:r>
              <a:rPr lang="en-GB" dirty="0" err="1">
                <a:solidFill>
                  <a:srgbClr val="103467"/>
                </a:solidFill>
              </a:rPr>
              <a:t>vandaag</a:t>
            </a:r>
            <a:r>
              <a:rPr lang="en-GB" dirty="0">
                <a:solidFill>
                  <a:srgbClr val="103467"/>
                </a:solidFill>
              </a:rPr>
              <a:t>:</a:t>
            </a:r>
          </a:p>
          <a:p>
            <a:pPr marL="457200" indent="-457200">
              <a:buFont typeface="+mj-lt"/>
              <a:buAutoNum type="arabicPeriod"/>
            </a:pPr>
            <a:r>
              <a:rPr lang="en-GB" dirty="0">
                <a:solidFill>
                  <a:srgbClr val="103467"/>
                </a:solidFill>
              </a:rPr>
              <a:t> </a:t>
            </a:r>
            <a:r>
              <a:rPr lang="en-GB" dirty="0" err="1">
                <a:solidFill>
                  <a:srgbClr val="103467"/>
                </a:solidFill>
              </a:rPr>
              <a:t>Heb</a:t>
            </a:r>
            <a:r>
              <a:rPr lang="en-GB" dirty="0">
                <a:solidFill>
                  <a:srgbClr val="103467"/>
                </a:solidFill>
              </a:rPr>
              <a:t> je </a:t>
            </a:r>
            <a:r>
              <a:rPr lang="en-GB" dirty="0" err="1">
                <a:solidFill>
                  <a:srgbClr val="103467"/>
                </a:solidFill>
              </a:rPr>
              <a:t>kennis</a:t>
            </a:r>
            <a:r>
              <a:rPr lang="en-GB" dirty="0">
                <a:solidFill>
                  <a:srgbClr val="103467"/>
                </a:solidFill>
              </a:rPr>
              <a:t> over de </a:t>
            </a:r>
            <a:r>
              <a:rPr lang="en-GB" dirty="0" err="1">
                <a:solidFill>
                  <a:srgbClr val="103467"/>
                </a:solidFill>
              </a:rPr>
              <a:t>Gezond</a:t>
            </a:r>
            <a:r>
              <a:rPr lang="en-GB" dirty="0">
                <a:solidFill>
                  <a:srgbClr val="103467"/>
                </a:solidFill>
              </a:rPr>
              <a:t> </a:t>
            </a:r>
            <a:r>
              <a:rPr lang="en-GB" dirty="0" err="1">
                <a:solidFill>
                  <a:srgbClr val="103467"/>
                </a:solidFill>
              </a:rPr>
              <a:t>Werken</a:t>
            </a:r>
            <a:r>
              <a:rPr lang="en-GB" dirty="0">
                <a:solidFill>
                  <a:srgbClr val="103467"/>
                </a:solidFill>
              </a:rPr>
              <a:t> </a:t>
            </a:r>
            <a:r>
              <a:rPr lang="en-GB" dirty="0" err="1">
                <a:solidFill>
                  <a:srgbClr val="103467"/>
                </a:solidFill>
              </a:rPr>
              <a:t>aanpak</a:t>
            </a:r>
            <a:endParaRPr lang="en-GB" dirty="0">
              <a:solidFill>
                <a:srgbClr val="103467"/>
              </a:solidFill>
            </a:endParaRPr>
          </a:p>
          <a:p>
            <a:pPr marL="457200" indent="-457200">
              <a:buFont typeface="+mj-lt"/>
              <a:buAutoNum type="arabicPeriod"/>
            </a:pPr>
            <a:r>
              <a:rPr lang="en-GB" dirty="0">
                <a:solidFill>
                  <a:srgbClr val="103467"/>
                </a:solidFill>
              </a:rPr>
              <a:t> </a:t>
            </a:r>
            <a:r>
              <a:rPr lang="en-GB" dirty="0" err="1">
                <a:solidFill>
                  <a:srgbClr val="103467"/>
                </a:solidFill>
              </a:rPr>
              <a:t>Weet</a:t>
            </a:r>
            <a:r>
              <a:rPr lang="en-GB" dirty="0">
                <a:solidFill>
                  <a:srgbClr val="103467"/>
                </a:solidFill>
              </a:rPr>
              <a:t> je wat de </a:t>
            </a:r>
            <a:r>
              <a:rPr lang="en-GB" dirty="0" err="1">
                <a:solidFill>
                  <a:srgbClr val="103467"/>
                </a:solidFill>
              </a:rPr>
              <a:t>rol</a:t>
            </a:r>
            <a:r>
              <a:rPr lang="en-GB" dirty="0">
                <a:solidFill>
                  <a:srgbClr val="103467"/>
                </a:solidFill>
              </a:rPr>
              <a:t> van </a:t>
            </a:r>
            <a:r>
              <a:rPr lang="en-GB" dirty="0" err="1">
                <a:solidFill>
                  <a:srgbClr val="103467"/>
                </a:solidFill>
              </a:rPr>
              <a:t>procesbegeleider</a:t>
            </a:r>
            <a:r>
              <a:rPr lang="en-GB" dirty="0">
                <a:solidFill>
                  <a:srgbClr val="103467"/>
                </a:solidFill>
              </a:rPr>
              <a:t> </a:t>
            </a:r>
            <a:r>
              <a:rPr lang="en-GB" dirty="0" err="1">
                <a:solidFill>
                  <a:srgbClr val="103467"/>
                </a:solidFill>
              </a:rPr>
              <a:t>inhoudt</a:t>
            </a:r>
            <a:endParaRPr lang="en-GB" dirty="0">
              <a:solidFill>
                <a:srgbClr val="103467"/>
              </a:solidFill>
            </a:endParaRPr>
          </a:p>
          <a:p>
            <a:pPr marL="457200" indent="-457200">
              <a:buFont typeface="+mj-lt"/>
              <a:buAutoNum type="arabicPeriod"/>
            </a:pPr>
            <a:r>
              <a:rPr lang="en-GB" dirty="0">
                <a:solidFill>
                  <a:srgbClr val="103467"/>
                </a:solidFill>
              </a:rPr>
              <a:t> Kun je </a:t>
            </a:r>
            <a:r>
              <a:rPr lang="en-GB" dirty="0" err="1">
                <a:solidFill>
                  <a:srgbClr val="103467"/>
                </a:solidFill>
              </a:rPr>
              <a:t>als</a:t>
            </a:r>
            <a:r>
              <a:rPr lang="en-GB" dirty="0">
                <a:solidFill>
                  <a:srgbClr val="103467"/>
                </a:solidFill>
              </a:rPr>
              <a:t> </a:t>
            </a:r>
            <a:r>
              <a:rPr lang="en-GB" dirty="0" err="1">
                <a:solidFill>
                  <a:srgbClr val="103467"/>
                </a:solidFill>
              </a:rPr>
              <a:t>procesbegeleider</a:t>
            </a:r>
            <a:r>
              <a:rPr lang="en-GB" dirty="0">
                <a:solidFill>
                  <a:srgbClr val="103467"/>
                </a:solidFill>
              </a:rPr>
              <a:t> de </a:t>
            </a:r>
            <a:r>
              <a:rPr lang="en-GB" dirty="0" err="1">
                <a:solidFill>
                  <a:srgbClr val="103467"/>
                </a:solidFill>
              </a:rPr>
              <a:t>Gezond</a:t>
            </a:r>
            <a:r>
              <a:rPr lang="en-GB" dirty="0">
                <a:solidFill>
                  <a:srgbClr val="103467"/>
                </a:solidFill>
              </a:rPr>
              <a:t> </a:t>
            </a:r>
            <a:r>
              <a:rPr lang="en-GB" dirty="0" err="1">
                <a:solidFill>
                  <a:srgbClr val="103467"/>
                </a:solidFill>
              </a:rPr>
              <a:t>Werken</a:t>
            </a:r>
            <a:r>
              <a:rPr lang="en-GB" dirty="0">
                <a:solidFill>
                  <a:srgbClr val="103467"/>
                </a:solidFill>
              </a:rPr>
              <a:t> </a:t>
            </a:r>
            <a:r>
              <a:rPr lang="en-GB" dirty="0" err="1">
                <a:solidFill>
                  <a:srgbClr val="103467"/>
                </a:solidFill>
              </a:rPr>
              <a:t>aanpak</a:t>
            </a:r>
            <a:r>
              <a:rPr lang="en-GB" dirty="0">
                <a:solidFill>
                  <a:srgbClr val="103467"/>
                </a:solidFill>
              </a:rPr>
              <a:t> in </a:t>
            </a:r>
            <a:r>
              <a:rPr lang="en-GB" dirty="0" err="1">
                <a:solidFill>
                  <a:srgbClr val="103467"/>
                </a:solidFill>
              </a:rPr>
              <a:t>zetten</a:t>
            </a:r>
            <a:endParaRPr lang="en-GB" dirty="0"/>
          </a:p>
        </p:txBody>
      </p:sp>
    </p:spTree>
    <p:extLst>
      <p:ext uri="{BB962C8B-B14F-4D97-AF65-F5344CB8AC3E}">
        <p14:creationId xmlns:p14="http://schemas.microsoft.com/office/powerpoint/2010/main" val="156941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dirty="0">
                <a:solidFill>
                  <a:srgbClr val="103467"/>
                </a:solidFill>
              </a:rPr>
              <a:t>De </a:t>
            </a:r>
            <a:r>
              <a:rPr lang="en-GB" sz="5000" dirty="0" err="1">
                <a:solidFill>
                  <a:srgbClr val="103467"/>
                </a:solidFill>
              </a:rPr>
              <a:t>Gezond</a:t>
            </a:r>
            <a:r>
              <a:rPr lang="en-GB" sz="5000" dirty="0">
                <a:solidFill>
                  <a:srgbClr val="103467"/>
                </a:solidFill>
              </a:rPr>
              <a:t> </a:t>
            </a:r>
            <a:r>
              <a:rPr lang="en-GB" sz="5000" dirty="0" err="1">
                <a:solidFill>
                  <a:srgbClr val="103467"/>
                </a:solidFill>
              </a:rPr>
              <a:t>werken</a:t>
            </a:r>
            <a:r>
              <a:rPr lang="en-GB" sz="5000" dirty="0">
                <a:solidFill>
                  <a:srgbClr val="103467"/>
                </a:solidFill>
              </a:rPr>
              <a:t> </a:t>
            </a:r>
            <a:r>
              <a:rPr lang="en-GB" sz="5000" dirty="0" err="1">
                <a:solidFill>
                  <a:srgbClr val="103467"/>
                </a:solidFill>
              </a:rPr>
              <a:t>aanpak</a:t>
            </a:r>
            <a:endParaRPr lang="en-GB" sz="5000" dirty="0">
              <a:solidFill>
                <a:srgbClr val="103467"/>
              </a:solidFill>
            </a:endParaRPr>
          </a:p>
        </p:txBody>
      </p:sp>
      <p:sp>
        <p:nvSpPr>
          <p:cNvPr id="8" name="Tijdelijke aanduiding voor inhoud 7"/>
          <p:cNvSpPr>
            <a:spLocks noGrp="1"/>
          </p:cNvSpPr>
          <p:nvPr>
            <p:ph sz="half" idx="1"/>
          </p:nvPr>
        </p:nvSpPr>
        <p:spPr/>
        <p:txBody>
          <a:bodyPr>
            <a:normAutofit/>
          </a:bodyPr>
          <a:lstStyle/>
          <a:p>
            <a:r>
              <a:rPr lang="en-GB" dirty="0">
                <a:solidFill>
                  <a:schemeClr val="accent1"/>
                </a:solidFill>
              </a:rPr>
              <a:t>Wat </a:t>
            </a:r>
            <a:r>
              <a:rPr lang="en-GB" dirty="0" err="1">
                <a:solidFill>
                  <a:schemeClr val="accent1"/>
                </a:solidFill>
              </a:rPr>
              <a:t>ga</a:t>
            </a:r>
            <a:r>
              <a:rPr lang="en-GB" dirty="0">
                <a:solidFill>
                  <a:schemeClr val="accent1"/>
                </a:solidFill>
              </a:rPr>
              <a:t> je </a:t>
            </a:r>
            <a:r>
              <a:rPr lang="en-GB" dirty="0" err="1">
                <a:solidFill>
                  <a:schemeClr val="accent1"/>
                </a:solidFill>
              </a:rPr>
              <a:t>doen</a:t>
            </a:r>
            <a:r>
              <a:rPr lang="en-GB" dirty="0">
                <a:solidFill>
                  <a:schemeClr val="accent1"/>
                </a:solidFill>
              </a:rPr>
              <a:t>?</a:t>
            </a:r>
          </a:p>
          <a:p>
            <a:pPr>
              <a:buFont typeface="Arial" panose="020B0604020202020204" pitchFamily="34" charset="0"/>
              <a:buChar char="•"/>
            </a:pPr>
            <a:r>
              <a:rPr lang="en-GB" dirty="0">
                <a:solidFill>
                  <a:srgbClr val="103467"/>
                </a:solidFill>
              </a:rPr>
              <a:t> Teams </a:t>
            </a:r>
            <a:r>
              <a:rPr lang="en-GB" dirty="0" err="1">
                <a:solidFill>
                  <a:srgbClr val="103467"/>
                </a:solidFill>
              </a:rPr>
              <a:t>begeleiden</a:t>
            </a:r>
            <a:r>
              <a:rPr lang="en-GB" dirty="0">
                <a:solidFill>
                  <a:srgbClr val="103467"/>
                </a:solidFill>
              </a:rPr>
              <a:t> in het </a:t>
            </a:r>
            <a:r>
              <a:rPr lang="en-GB" dirty="0" err="1">
                <a:solidFill>
                  <a:srgbClr val="103467"/>
                </a:solidFill>
              </a:rPr>
              <a:t>zoeken</a:t>
            </a:r>
            <a:r>
              <a:rPr lang="en-GB" dirty="0">
                <a:solidFill>
                  <a:srgbClr val="103467"/>
                </a:solidFill>
              </a:rPr>
              <a:t> </a:t>
            </a:r>
            <a:r>
              <a:rPr lang="en-GB" dirty="0" err="1">
                <a:solidFill>
                  <a:srgbClr val="103467"/>
                </a:solidFill>
              </a:rPr>
              <a:t>naar</a:t>
            </a:r>
            <a:r>
              <a:rPr lang="en-GB" dirty="0">
                <a:solidFill>
                  <a:srgbClr val="103467"/>
                </a:solidFill>
              </a:rPr>
              <a:t> </a:t>
            </a:r>
            <a:r>
              <a:rPr lang="en-GB" dirty="0" err="1">
                <a:solidFill>
                  <a:srgbClr val="103467"/>
                </a:solidFill>
              </a:rPr>
              <a:t>oplossingen</a:t>
            </a:r>
            <a:r>
              <a:rPr lang="en-GB" dirty="0">
                <a:solidFill>
                  <a:srgbClr val="103467"/>
                </a:solidFill>
              </a:rPr>
              <a:t> </a:t>
            </a:r>
            <a:r>
              <a:rPr lang="en-GB" dirty="0" err="1">
                <a:solidFill>
                  <a:srgbClr val="103467"/>
                </a:solidFill>
              </a:rPr>
              <a:t>voor</a:t>
            </a:r>
            <a:r>
              <a:rPr lang="en-GB" dirty="0">
                <a:solidFill>
                  <a:srgbClr val="103467"/>
                </a:solidFill>
              </a:rPr>
              <a:t> </a:t>
            </a:r>
            <a:r>
              <a:rPr lang="en-GB" dirty="0" err="1">
                <a:solidFill>
                  <a:srgbClr val="103467"/>
                </a:solidFill>
              </a:rPr>
              <a:t>knelpunten</a:t>
            </a:r>
            <a:endParaRPr lang="en-GB" dirty="0">
              <a:solidFill>
                <a:srgbClr val="103467"/>
              </a:solidFill>
            </a:endParaRPr>
          </a:p>
          <a:p>
            <a:pPr>
              <a:buFont typeface="Arial" panose="020B0604020202020204" pitchFamily="34" charset="0"/>
              <a:buChar char="•"/>
            </a:pPr>
            <a:r>
              <a:rPr lang="en-GB" dirty="0">
                <a:solidFill>
                  <a:srgbClr val="103467"/>
                </a:solidFill>
              </a:rPr>
              <a:t> </a:t>
            </a:r>
            <a:r>
              <a:rPr lang="nl-NL" dirty="0">
                <a:solidFill>
                  <a:srgbClr val="103467"/>
                </a:solidFill>
              </a:rPr>
              <a:t>Door</a:t>
            </a:r>
            <a:r>
              <a:rPr lang="en-GB" dirty="0">
                <a:solidFill>
                  <a:srgbClr val="103467"/>
                </a:solidFill>
              </a:rPr>
              <a:t> </a:t>
            </a:r>
            <a:r>
              <a:rPr lang="en-GB" dirty="0" err="1">
                <a:solidFill>
                  <a:srgbClr val="103467"/>
                </a:solidFill>
              </a:rPr>
              <a:t>middel</a:t>
            </a:r>
            <a:r>
              <a:rPr lang="en-GB" dirty="0">
                <a:solidFill>
                  <a:srgbClr val="103467"/>
                </a:solidFill>
              </a:rPr>
              <a:t> van </a:t>
            </a:r>
            <a:r>
              <a:rPr lang="en-GB" dirty="0" err="1">
                <a:solidFill>
                  <a:srgbClr val="103467"/>
                </a:solidFill>
              </a:rPr>
              <a:t>vastgelegde</a:t>
            </a:r>
            <a:r>
              <a:rPr lang="en-GB" dirty="0">
                <a:solidFill>
                  <a:srgbClr val="103467"/>
                </a:solidFill>
              </a:rPr>
              <a:t> </a:t>
            </a:r>
            <a:r>
              <a:rPr lang="en-GB" dirty="0" err="1">
                <a:solidFill>
                  <a:srgbClr val="103467"/>
                </a:solidFill>
              </a:rPr>
              <a:t>proces</a:t>
            </a:r>
            <a:r>
              <a:rPr lang="en-GB" dirty="0">
                <a:solidFill>
                  <a:srgbClr val="103467"/>
                </a:solidFill>
              </a:rPr>
              <a:t> </a:t>
            </a:r>
            <a:r>
              <a:rPr lang="en-GB" dirty="0" err="1">
                <a:solidFill>
                  <a:srgbClr val="103467"/>
                </a:solidFill>
              </a:rPr>
              <a:t>stappen</a:t>
            </a:r>
            <a:endParaRPr lang="en-GB" dirty="0">
              <a:solidFill>
                <a:srgbClr val="103467"/>
              </a:solidFill>
            </a:endParaRPr>
          </a:p>
          <a:p>
            <a:endParaRPr lang="en-GB" dirty="0"/>
          </a:p>
        </p:txBody>
      </p:sp>
      <p:sp>
        <p:nvSpPr>
          <p:cNvPr id="3" name="Tijdelijke aanduiding voor inhoud 2"/>
          <p:cNvSpPr>
            <a:spLocks noGrp="1"/>
          </p:cNvSpPr>
          <p:nvPr>
            <p:ph sz="half" idx="2"/>
          </p:nvPr>
        </p:nvSpPr>
        <p:spPr/>
        <p:txBody>
          <a:bodyPr>
            <a:normAutofit/>
          </a:bodyPr>
          <a:lstStyle/>
          <a:p>
            <a:pPr marL="0" indent="0">
              <a:buNone/>
            </a:pPr>
            <a:r>
              <a:rPr lang="en-GB" dirty="0" err="1">
                <a:solidFill>
                  <a:schemeClr val="accent1"/>
                </a:solidFill>
              </a:rPr>
              <a:t>Daardoor</a:t>
            </a:r>
            <a:r>
              <a:rPr lang="en-GB" dirty="0">
                <a:solidFill>
                  <a:schemeClr val="accent1"/>
                </a:solidFill>
              </a:rPr>
              <a:t>:</a:t>
            </a:r>
          </a:p>
          <a:p>
            <a:pPr>
              <a:buFont typeface="Arial" panose="020B0604020202020204" pitchFamily="34" charset="0"/>
              <a:buChar char="•"/>
            </a:pPr>
            <a:r>
              <a:rPr lang="en-GB" dirty="0">
                <a:solidFill>
                  <a:srgbClr val="103467"/>
                </a:solidFill>
              </a:rPr>
              <a:t> </a:t>
            </a:r>
            <a:r>
              <a:rPr lang="en-GB" dirty="0" err="1">
                <a:solidFill>
                  <a:srgbClr val="103467"/>
                </a:solidFill>
              </a:rPr>
              <a:t>Passen</a:t>
            </a:r>
            <a:r>
              <a:rPr lang="en-GB" dirty="0">
                <a:solidFill>
                  <a:srgbClr val="103467"/>
                </a:solidFill>
              </a:rPr>
              <a:t> </a:t>
            </a:r>
            <a:r>
              <a:rPr lang="en-GB" dirty="0" err="1">
                <a:solidFill>
                  <a:srgbClr val="103467"/>
                </a:solidFill>
              </a:rPr>
              <a:t>oplossingen</a:t>
            </a:r>
            <a:r>
              <a:rPr lang="en-GB" dirty="0">
                <a:solidFill>
                  <a:srgbClr val="103467"/>
                </a:solidFill>
              </a:rPr>
              <a:t> </a:t>
            </a:r>
            <a:r>
              <a:rPr lang="en-GB" dirty="0" err="1">
                <a:solidFill>
                  <a:srgbClr val="103467"/>
                </a:solidFill>
              </a:rPr>
              <a:t>bij</a:t>
            </a:r>
            <a:r>
              <a:rPr lang="en-GB" dirty="0">
                <a:solidFill>
                  <a:srgbClr val="103467"/>
                </a:solidFill>
              </a:rPr>
              <a:t> het team</a:t>
            </a:r>
          </a:p>
          <a:p>
            <a:pPr>
              <a:buFont typeface="Arial" panose="020B0604020202020204" pitchFamily="34" charset="0"/>
              <a:buChar char="•"/>
            </a:pPr>
            <a:r>
              <a:rPr lang="en-GB" dirty="0">
                <a:solidFill>
                  <a:srgbClr val="103467"/>
                </a:solidFill>
              </a:rPr>
              <a:t> </a:t>
            </a:r>
            <a:r>
              <a:rPr lang="en-GB" dirty="0" err="1">
                <a:solidFill>
                  <a:srgbClr val="103467"/>
                </a:solidFill>
              </a:rPr>
              <a:t>Wordt</a:t>
            </a:r>
            <a:r>
              <a:rPr lang="en-GB" dirty="0">
                <a:solidFill>
                  <a:srgbClr val="103467"/>
                </a:solidFill>
              </a:rPr>
              <a:t> </a:t>
            </a:r>
            <a:r>
              <a:rPr lang="en-GB" dirty="0" err="1">
                <a:solidFill>
                  <a:srgbClr val="103467"/>
                </a:solidFill>
              </a:rPr>
              <a:t>weerstand</a:t>
            </a:r>
            <a:r>
              <a:rPr lang="en-GB" dirty="0">
                <a:solidFill>
                  <a:srgbClr val="103467"/>
                </a:solidFill>
              </a:rPr>
              <a:t> </a:t>
            </a:r>
            <a:r>
              <a:rPr lang="en-GB" dirty="0" err="1">
                <a:solidFill>
                  <a:srgbClr val="103467"/>
                </a:solidFill>
              </a:rPr>
              <a:t>verminderd</a:t>
            </a:r>
            <a:endParaRPr lang="en-GB" dirty="0">
              <a:solidFill>
                <a:srgbClr val="103467"/>
              </a:solidFill>
            </a:endParaRPr>
          </a:p>
          <a:p>
            <a:pPr>
              <a:buFont typeface="Arial" panose="020B0604020202020204" pitchFamily="34" charset="0"/>
              <a:buChar char="•"/>
            </a:pPr>
            <a:r>
              <a:rPr lang="en-GB" dirty="0">
                <a:solidFill>
                  <a:srgbClr val="103467"/>
                </a:solidFill>
              </a:rPr>
              <a:t> En is </a:t>
            </a:r>
            <a:r>
              <a:rPr lang="en-GB" dirty="0" err="1">
                <a:solidFill>
                  <a:srgbClr val="103467"/>
                </a:solidFill>
              </a:rPr>
              <a:t>er</a:t>
            </a:r>
            <a:r>
              <a:rPr lang="en-GB" dirty="0">
                <a:solidFill>
                  <a:srgbClr val="103467"/>
                </a:solidFill>
              </a:rPr>
              <a:t> </a:t>
            </a:r>
            <a:r>
              <a:rPr lang="en-GB" dirty="0" err="1">
                <a:solidFill>
                  <a:srgbClr val="103467"/>
                </a:solidFill>
              </a:rPr>
              <a:t>een</a:t>
            </a:r>
            <a:r>
              <a:rPr lang="en-GB" dirty="0">
                <a:solidFill>
                  <a:srgbClr val="103467"/>
                </a:solidFill>
              </a:rPr>
              <a:t> </a:t>
            </a:r>
            <a:r>
              <a:rPr lang="en-GB" dirty="0" err="1">
                <a:solidFill>
                  <a:srgbClr val="103467"/>
                </a:solidFill>
              </a:rPr>
              <a:t>grote</a:t>
            </a:r>
            <a:r>
              <a:rPr lang="en-GB" dirty="0">
                <a:solidFill>
                  <a:srgbClr val="103467"/>
                </a:solidFill>
              </a:rPr>
              <a:t>(re) </a:t>
            </a:r>
            <a:r>
              <a:rPr lang="en-GB" dirty="0" err="1">
                <a:solidFill>
                  <a:srgbClr val="103467"/>
                </a:solidFill>
              </a:rPr>
              <a:t>kans</a:t>
            </a:r>
            <a:r>
              <a:rPr lang="en-GB" dirty="0">
                <a:solidFill>
                  <a:srgbClr val="103467"/>
                </a:solidFill>
              </a:rPr>
              <a:t> van </a:t>
            </a:r>
            <a:r>
              <a:rPr lang="en-GB" dirty="0" err="1">
                <a:solidFill>
                  <a:srgbClr val="103467"/>
                </a:solidFill>
              </a:rPr>
              <a:t>slagen</a:t>
            </a:r>
            <a:r>
              <a:rPr lang="en-GB" dirty="0">
                <a:solidFill>
                  <a:srgbClr val="103467"/>
                </a:solidFill>
              </a:rPr>
              <a:t> door het concrete </a:t>
            </a:r>
            <a:r>
              <a:rPr lang="en-GB" dirty="0" err="1">
                <a:solidFill>
                  <a:srgbClr val="103467"/>
                </a:solidFill>
              </a:rPr>
              <a:t>actieplan</a:t>
            </a:r>
            <a:r>
              <a:rPr lang="en-GB" dirty="0">
                <a:solidFill>
                  <a:srgbClr val="103467"/>
                </a:solidFill>
              </a:rPr>
              <a:t>!</a:t>
            </a:r>
            <a:endParaRPr lang="nl-NL" dirty="0"/>
          </a:p>
        </p:txBody>
      </p:sp>
    </p:spTree>
    <p:extLst>
      <p:ext uri="{BB962C8B-B14F-4D97-AF65-F5344CB8AC3E}">
        <p14:creationId xmlns:p14="http://schemas.microsoft.com/office/powerpoint/2010/main" val="289875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rgbClr val="103467"/>
                </a:solidFill>
              </a:rPr>
              <a:t>De </a:t>
            </a:r>
            <a:r>
              <a:rPr lang="en-GB" dirty="0" err="1">
                <a:solidFill>
                  <a:srgbClr val="103467"/>
                </a:solidFill>
              </a:rPr>
              <a:t>gezond</a:t>
            </a:r>
            <a:r>
              <a:rPr lang="en-GB" dirty="0">
                <a:solidFill>
                  <a:srgbClr val="103467"/>
                </a:solidFill>
              </a:rPr>
              <a:t> </a:t>
            </a:r>
            <a:r>
              <a:rPr lang="en-GB" dirty="0" err="1">
                <a:solidFill>
                  <a:srgbClr val="103467"/>
                </a:solidFill>
              </a:rPr>
              <a:t>werken</a:t>
            </a:r>
            <a:r>
              <a:rPr lang="en-GB" dirty="0">
                <a:solidFill>
                  <a:srgbClr val="103467"/>
                </a:solidFill>
              </a:rPr>
              <a:t> </a:t>
            </a:r>
            <a:r>
              <a:rPr lang="en-GB" dirty="0" err="1">
                <a:solidFill>
                  <a:srgbClr val="103467"/>
                </a:solidFill>
              </a:rPr>
              <a:t>aanpak</a:t>
            </a:r>
            <a:endParaRPr lang="en-GB" dirty="0">
              <a:solidFill>
                <a:srgbClr val="103467"/>
              </a:solidFill>
            </a:endParaRPr>
          </a:p>
        </p:txBody>
      </p:sp>
      <p:sp>
        <p:nvSpPr>
          <p:cNvPr id="3" name="Tijdelijke aanduiding voor inhoud 2"/>
          <p:cNvSpPr>
            <a:spLocks noGrp="1"/>
          </p:cNvSpPr>
          <p:nvPr>
            <p:ph idx="1"/>
          </p:nvPr>
        </p:nvSpPr>
        <p:spPr/>
        <p:txBody>
          <a:bodyPr/>
          <a:lstStyle/>
          <a:p>
            <a:r>
              <a:rPr lang="nl-NL" dirty="0">
                <a:solidFill>
                  <a:srgbClr val="103467"/>
                </a:solidFill>
              </a:rPr>
              <a:t>De aanpak bestaat uit 3 bijeenkomsten van elk 1 uur </a:t>
            </a:r>
          </a:p>
          <a:p>
            <a:endParaRPr lang="nl-NL" dirty="0">
              <a:solidFill>
                <a:srgbClr val="103467"/>
              </a:solidFill>
            </a:endParaRPr>
          </a:p>
          <a:p>
            <a:pPr marL="457200" indent="-457200">
              <a:buFont typeface="+mj-lt"/>
              <a:buAutoNum type="arabicPeriod"/>
            </a:pPr>
            <a:r>
              <a:rPr lang="nl-NL" dirty="0">
                <a:solidFill>
                  <a:srgbClr val="103467"/>
                </a:solidFill>
              </a:rPr>
              <a:t>Knelpunten analyse, waar mee aan de slag?</a:t>
            </a:r>
          </a:p>
          <a:p>
            <a:pPr marL="457200" indent="-457200">
              <a:buFont typeface="+mj-lt"/>
              <a:buAutoNum type="arabicPeriod"/>
            </a:pPr>
            <a:r>
              <a:rPr lang="nl-NL" dirty="0">
                <a:solidFill>
                  <a:srgbClr val="103467"/>
                </a:solidFill>
              </a:rPr>
              <a:t>Komen tot oplossingen, actieplan!</a:t>
            </a:r>
          </a:p>
          <a:p>
            <a:pPr marL="457200" indent="-457200">
              <a:buFont typeface="+mj-lt"/>
              <a:buAutoNum type="arabicPeriod"/>
            </a:pPr>
            <a:r>
              <a:rPr lang="nl-NL" dirty="0">
                <a:solidFill>
                  <a:srgbClr val="103467"/>
                </a:solidFill>
              </a:rPr>
              <a:t>Evalueren, gelukt?</a:t>
            </a:r>
          </a:p>
        </p:txBody>
      </p:sp>
    </p:spTree>
    <p:extLst>
      <p:ext uri="{BB962C8B-B14F-4D97-AF65-F5344CB8AC3E}">
        <p14:creationId xmlns:p14="http://schemas.microsoft.com/office/powerpoint/2010/main" val="173456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5000" i="1" dirty="0" err="1">
                <a:solidFill>
                  <a:srgbClr val="103467"/>
                </a:solidFill>
              </a:rPr>
              <a:t>Proefdraaien</a:t>
            </a:r>
            <a:br>
              <a:rPr lang="en-GB" sz="5000" dirty="0">
                <a:solidFill>
                  <a:srgbClr val="103467"/>
                </a:solidFill>
              </a:rPr>
            </a:br>
            <a:r>
              <a:rPr lang="en-GB" sz="5000" dirty="0" err="1">
                <a:solidFill>
                  <a:srgbClr val="103467"/>
                </a:solidFill>
              </a:rPr>
              <a:t>bijeenkomst</a:t>
            </a:r>
            <a:r>
              <a:rPr lang="en-GB" sz="5000" dirty="0">
                <a:solidFill>
                  <a:srgbClr val="103467"/>
                </a:solidFill>
              </a:rPr>
              <a:t> 1</a:t>
            </a:r>
          </a:p>
        </p:txBody>
      </p:sp>
      <p:sp>
        <p:nvSpPr>
          <p:cNvPr id="8" name="Tijdelijke aanduiding voor inhoud 7"/>
          <p:cNvSpPr>
            <a:spLocks noGrp="1"/>
          </p:cNvSpPr>
          <p:nvPr>
            <p:ph idx="1"/>
          </p:nvPr>
        </p:nvSpPr>
        <p:spPr/>
        <p:txBody>
          <a:bodyPr/>
          <a:lstStyle/>
          <a:p>
            <a:r>
              <a:rPr lang="nl-NL" dirty="0">
                <a:solidFill>
                  <a:srgbClr val="103467"/>
                </a:solidFill>
              </a:rPr>
              <a:t>De volgende dia’s kun je gebruiken in de bijeenkomst als begeleider. </a:t>
            </a:r>
            <a:endParaRPr lang="en-GB" dirty="0"/>
          </a:p>
        </p:txBody>
      </p:sp>
      <p:sp>
        <p:nvSpPr>
          <p:cNvPr id="4" name="Rechthoek 3"/>
          <p:cNvSpPr/>
          <p:nvPr/>
        </p:nvSpPr>
        <p:spPr>
          <a:xfrm>
            <a:off x="11592957" y="6396335"/>
            <a:ext cx="574196" cy="461665"/>
          </a:xfrm>
          <a:prstGeom prst="rect">
            <a:avLst/>
          </a:prstGeom>
          <a:noFill/>
        </p:spPr>
        <p:txBody>
          <a:bodyPr wrap="none" lIns="91440" tIns="45720" rIns="91440" bIns="45720">
            <a:spAutoFit/>
          </a:bodyPr>
          <a:lstStyle/>
          <a:p>
            <a:pPr algn="ctr"/>
            <a:r>
              <a:rPr lang="nl-NL" sz="2400" dirty="0">
                <a:ln w="0">
                  <a:solidFill>
                    <a:srgbClr val="FFC000"/>
                  </a:solidFill>
                </a:ln>
                <a:solidFill>
                  <a:srgbClr val="FFFFFF"/>
                </a:solidFill>
              </a:rPr>
              <a:t>CB</a:t>
            </a:r>
          </a:p>
        </p:txBody>
      </p:sp>
    </p:spTree>
    <p:extLst>
      <p:ext uri="{BB962C8B-B14F-4D97-AF65-F5344CB8AC3E}">
        <p14:creationId xmlns:p14="http://schemas.microsoft.com/office/powerpoint/2010/main" val="201956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Rechthoek 3"/>
          <p:cNvSpPr/>
          <p:nvPr/>
        </p:nvSpPr>
        <p:spPr>
          <a:xfrm>
            <a:off x="0" y="104327"/>
            <a:ext cx="12192000" cy="4363345"/>
          </a:xfrm>
          <a:prstGeom prst="rect">
            <a:avLst/>
          </a:prstGeom>
          <a:solidFill>
            <a:srgbClr val="FECC00"/>
          </a:solidFill>
          <a:ln>
            <a:solidFill>
              <a:srgbClr val="FE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4"/>
          <p:cNvSpPr>
            <a:spLocks noGrp="1"/>
          </p:cNvSpPr>
          <p:nvPr>
            <p:ph type="title"/>
          </p:nvPr>
        </p:nvSpPr>
        <p:spPr/>
        <p:txBody>
          <a:bodyPr>
            <a:normAutofit/>
          </a:bodyPr>
          <a:lstStyle/>
          <a:p>
            <a:r>
              <a:rPr lang="en-GB" sz="6600" b="1" dirty="0" err="1">
                <a:solidFill>
                  <a:schemeClr val="bg1"/>
                </a:solidFill>
              </a:rPr>
              <a:t>Bijeenkomst</a:t>
            </a:r>
            <a:r>
              <a:rPr lang="en-GB" sz="6600" b="1" dirty="0">
                <a:solidFill>
                  <a:schemeClr val="bg1"/>
                </a:solidFill>
              </a:rPr>
              <a:t> 1</a:t>
            </a:r>
          </a:p>
        </p:txBody>
      </p:sp>
      <p:sp>
        <p:nvSpPr>
          <p:cNvPr id="6" name="Tijdelijke aanduiding voor inhoud 5"/>
          <p:cNvSpPr>
            <a:spLocks noGrp="1"/>
          </p:cNvSpPr>
          <p:nvPr>
            <p:ph idx="1"/>
          </p:nvPr>
        </p:nvSpPr>
        <p:spPr>
          <a:xfrm>
            <a:off x="1024128" y="2286000"/>
            <a:ext cx="9720073" cy="1973017"/>
          </a:xfrm>
          <a:solidFill>
            <a:srgbClr val="FECC00"/>
          </a:solidFill>
        </p:spPr>
        <p:txBody>
          <a:bodyPr/>
          <a:lstStyle/>
          <a:p>
            <a:pPr marL="285750" indent="-285750">
              <a:buFontTx/>
              <a:buChar char="-"/>
            </a:pPr>
            <a:r>
              <a:rPr lang="en-GB" dirty="0" err="1">
                <a:solidFill>
                  <a:srgbClr val="103467"/>
                </a:solidFill>
              </a:rPr>
              <a:t>Introductie</a:t>
            </a:r>
            <a:r>
              <a:rPr lang="en-GB" dirty="0">
                <a:solidFill>
                  <a:srgbClr val="103467"/>
                </a:solidFill>
              </a:rPr>
              <a:t>				(10 min) </a:t>
            </a:r>
          </a:p>
          <a:p>
            <a:pPr marL="285750" indent="-285750">
              <a:buFontTx/>
              <a:buChar char="-"/>
            </a:pPr>
            <a:r>
              <a:rPr lang="en-GB" dirty="0" err="1">
                <a:solidFill>
                  <a:srgbClr val="103467"/>
                </a:solidFill>
              </a:rPr>
              <a:t>Knelpunten</a:t>
            </a:r>
            <a:r>
              <a:rPr lang="en-GB" dirty="0">
                <a:solidFill>
                  <a:srgbClr val="103467"/>
                </a:solidFill>
              </a:rPr>
              <a:t> </a:t>
            </a:r>
            <a:r>
              <a:rPr lang="en-GB" dirty="0" err="1">
                <a:solidFill>
                  <a:srgbClr val="103467"/>
                </a:solidFill>
              </a:rPr>
              <a:t>ophalen</a:t>
            </a:r>
            <a:r>
              <a:rPr lang="en-GB" dirty="0">
                <a:solidFill>
                  <a:srgbClr val="103467"/>
                </a:solidFill>
              </a:rPr>
              <a:t>			(20 min) </a:t>
            </a:r>
          </a:p>
          <a:p>
            <a:pPr marL="285750" indent="-285750">
              <a:buFontTx/>
              <a:buChar char="-"/>
            </a:pPr>
            <a:r>
              <a:rPr lang="en-GB" dirty="0" err="1">
                <a:solidFill>
                  <a:srgbClr val="103467"/>
                </a:solidFill>
              </a:rPr>
              <a:t>Prioriteren</a:t>
            </a:r>
            <a:r>
              <a:rPr lang="en-GB" dirty="0">
                <a:solidFill>
                  <a:srgbClr val="103467"/>
                </a:solidFill>
              </a:rPr>
              <a:t>	 			(20 min) </a:t>
            </a:r>
          </a:p>
          <a:p>
            <a:pPr marL="285750" indent="-285750">
              <a:buFontTx/>
              <a:buChar char="-"/>
            </a:pPr>
            <a:r>
              <a:rPr lang="en-GB" dirty="0" err="1">
                <a:solidFill>
                  <a:srgbClr val="103467"/>
                </a:solidFill>
              </a:rPr>
              <a:t>Korte</a:t>
            </a:r>
            <a:r>
              <a:rPr lang="en-GB" dirty="0">
                <a:solidFill>
                  <a:srgbClr val="103467"/>
                </a:solidFill>
              </a:rPr>
              <a:t> </a:t>
            </a:r>
            <a:r>
              <a:rPr lang="en-GB" dirty="0" err="1">
                <a:solidFill>
                  <a:srgbClr val="103467"/>
                </a:solidFill>
              </a:rPr>
              <a:t>evaluatie</a:t>
            </a:r>
            <a:r>
              <a:rPr lang="en-GB" dirty="0">
                <a:solidFill>
                  <a:srgbClr val="103467"/>
                </a:solidFill>
              </a:rPr>
              <a:t>			(10 min) </a:t>
            </a:r>
          </a:p>
          <a:p>
            <a:endParaRPr lang="en-GB" dirty="0"/>
          </a:p>
        </p:txBody>
      </p:sp>
    </p:spTree>
    <p:extLst>
      <p:ext uri="{BB962C8B-B14F-4D97-AF65-F5344CB8AC3E}">
        <p14:creationId xmlns:p14="http://schemas.microsoft.com/office/powerpoint/2010/main" val="3856219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3087</Words>
  <Application>Microsoft Office PowerPoint</Application>
  <PresentationFormat>Widescreen</PresentationFormat>
  <Paragraphs>541</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Tw Cen MT</vt:lpstr>
      <vt:lpstr>Tw Cen MT Condensed</vt:lpstr>
      <vt:lpstr>Wingdings</vt:lpstr>
      <vt:lpstr>Wingdings 3</vt:lpstr>
      <vt:lpstr>Integraal</vt:lpstr>
      <vt:lpstr>Welkom bij de gezond werken training</vt:lpstr>
      <vt:lpstr>Welkom I</vt:lpstr>
      <vt:lpstr>Welkom II</vt:lpstr>
      <vt:lpstr>Kennismaking</vt:lpstr>
      <vt:lpstr>Leerdoelen</vt:lpstr>
      <vt:lpstr>De Gezond werken aanpak</vt:lpstr>
      <vt:lpstr>De gezond werken aanpak</vt:lpstr>
      <vt:lpstr>Proefdraaien bijeenkomst 1</vt:lpstr>
      <vt:lpstr>Bijeenkomst 1</vt:lpstr>
      <vt:lpstr>Doel bijeenkomst 1</vt:lpstr>
      <vt:lpstr>Introductie</vt:lpstr>
      <vt:lpstr>De gezond werken aanpak</vt:lpstr>
      <vt:lpstr>PowerPoint Presentation</vt:lpstr>
      <vt:lpstr>PowerPoint Presentation</vt:lpstr>
      <vt:lpstr>PowerPoint Presentation</vt:lpstr>
      <vt:lpstr>PowerPoint Presentation</vt:lpstr>
      <vt:lpstr>PowerPoint Presentation</vt:lpstr>
      <vt:lpstr>Evaluatie</vt:lpstr>
      <vt:lpstr>Jouw rol</vt:lpstr>
      <vt:lpstr>Na afloop</vt:lpstr>
      <vt:lpstr>Oefenen deel 1</vt:lpstr>
      <vt:lpstr>PowerPoint Presentation</vt:lpstr>
      <vt:lpstr>Proefdraaien bijeenkomst 2</vt:lpstr>
      <vt:lpstr>Bijeenkomst 2</vt:lpstr>
      <vt:lpstr>Doel bijeenkomst 2</vt:lpstr>
      <vt:lpstr>PowerPoint Presentation</vt:lpstr>
      <vt:lpstr>PowerPoint Presentation</vt:lpstr>
      <vt:lpstr>PowerPoint Presentation</vt:lpstr>
      <vt:lpstr>PowerPoint Presentation</vt:lpstr>
      <vt:lpstr>Evaluatie</vt:lpstr>
      <vt:lpstr>Jouw rol</vt:lpstr>
      <vt:lpstr>Na afloop</vt:lpstr>
      <vt:lpstr>Oefenen deel 2</vt:lpstr>
      <vt:lpstr>Proefdraaien bijeenkomst 3</vt:lpstr>
      <vt:lpstr>Bijeenkomst 3</vt:lpstr>
      <vt:lpstr>Doel bijeenkomst 3</vt:lpstr>
      <vt:lpstr>PowerPoint Presentation</vt:lpstr>
      <vt:lpstr>Evaluatie</vt:lpstr>
      <vt:lpstr>Na afloop</vt:lpstr>
      <vt:lpstr>Onderzoek en evaluatie</vt:lpstr>
      <vt:lpstr>Onderzoek: 4 metingen</vt:lpstr>
      <vt:lpstr>Privacy bij wetenschappelijk Onderzoek</vt:lpstr>
      <vt:lpstr>Heel veel succes!</vt:lpstr>
      <vt:lpstr>PowerPoint Presentation</vt:lpstr>
    </vt:vector>
  </TitlesOfParts>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Heijkants, C.H. (Ceciel)</dc:creator>
  <cp:lastModifiedBy>Boot, C.R.L. (Cécile)</cp:lastModifiedBy>
  <cp:revision>118</cp:revision>
  <dcterms:created xsi:type="dcterms:W3CDTF">2021-02-08T14:32:52Z</dcterms:created>
  <dcterms:modified xsi:type="dcterms:W3CDTF">2024-08-26T08:22:10Z</dcterms:modified>
</cp:coreProperties>
</file>