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
  </p:notesMasterIdLst>
  <p:sldIdLst>
    <p:sldId id="295" r:id="rId2"/>
    <p:sldId id="330" r:id="rId3"/>
    <p:sldId id="319" r:id="rId4"/>
    <p:sldId id="283" r:id="rId5"/>
    <p:sldId id="33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467"/>
    <a:srgbClr val="FFFFFF"/>
    <a:srgbClr val="FE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Stijl, donker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6" autoAdjust="0"/>
    <p:restoredTop sz="67800" autoAdjust="0"/>
  </p:normalViewPr>
  <p:slideViewPr>
    <p:cSldViewPr snapToGrid="0">
      <p:cViewPr varScale="1">
        <p:scale>
          <a:sx n="45" d="100"/>
          <a:sy n="45" d="100"/>
        </p:scale>
        <p:origin x="1496" y="44"/>
      </p:cViewPr>
      <p:guideLst>
        <p:guide orient="horz" pos="2160"/>
        <p:guide pos="3840"/>
      </p:guideLst>
    </p:cSldViewPr>
  </p:slideViewPr>
  <p:notesTextViewPr>
    <p:cViewPr>
      <p:scale>
        <a:sx n="3" d="2"/>
        <a:sy n="3" d="2"/>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6A7597-6E62-432F-A6DC-3BA5E6CBE60B}" type="doc">
      <dgm:prSet loTypeId="urn:microsoft.com/office/officeart/2008/layout/AlternatingPictureBlocks" loCatId="list" qsTypeId="urn:microsoft.com/office/officeart/2005/8/quickstyle/simple1" qsCatId="simple" csTypeId="urn:microsoft.com/office/officeart/2005/8/colors/accent2_2" csCatId="accent2" phldr="1"/>
      <dgm:spPr/>
    </dgm:pt>
    <dgm:pt modelId="{8C994F16-2766-48A8-A27A-48C15E1920BE}">
      <dgm:prSet phldrT="[Tekst]"/>
      <dgm:spPr>
        <a:solidFill>
          <a:srgbClr val="FECC00"/>
        </a:solidFill>
      </dgm:spPr>
      <dgm:t>
        <a:bodyPr/>
        <a:lstStyle/>
        <a:p>
          <a:r>
            <a:rPr lang="nl-NL" dirty="0"/>
            <a:t>Samen doen</a:t>
          </a:r>
        </a:p>
      </dgm:t>
    </dgm:pt>
    <dgm:pt modelId="{A6F1D88C-265E-44A5-B61D-7849E05FB9E6}" type="parTrans" cxnId="{B5538079-6971-4F0E-9B5A-F263D2E92A7C}">
      <dgm:prSet/>
      <dgm:spPr/>
      <dgm:t>
        <a:bodyPr/>
        <a:lstStyle/>
        <a:p>
          <a:endParaRPr lang="nl-NL"/>
        </a:p>
      </dgm:t>
    </dgm:pt>
    <dgm:pt modelId="{42D5F08F-7B0D-4CBC-A8F7-1D884B7AA84C}" type="sibTrans" cxnId="{B5538079-6971-4F0E-9B5A-F263D2E92A7C}">
      <dgm:prSet/>
      <dgm:spPr/>
      <dgm:t>
        <a:bodyPr/>
        <a:lstStyle/>
        <a:p>
          <a:endParaRPr lang="nl-NL"/>
        </a:p>
      </dgm:t>
    </dgm:pt>
    <dgm:pt modelId="{8D1B0772-B08F-44D8-94C5-A3C7C4C7C81C}">
      <dgm:prSet phldrT="[Tekst]"/>
      <dgm:spPr>
        <a:solidFill>
          <a:srgbClr val="FECC00"/>
        </a:solidFill>
      </dgm:spPr>
      <dgm:t>
        <a:bodyPr/>
        <a:lstStyle/>
        <a:p>
          <a:r>
            <a:rPr lang="nl-NL" dirty="0"/>
            <a:t>Leren en ontwikkelen</a:t>
          </a:r>
        </a:p>
      </dgm:t>
    </dgm:pt>
    <dgm:pt modelId="{7EF6AED7-D71B-4CD3-B45F-BB982FB2559E}" type="parTrans" cxnId="{D18FD60F-3F9F-4281-A8B0-E32EDDC1A18D}">
      <dgm:prSet/>
      <dgm:spPr/>
      <dgm:t>
        <a:bodyPr/>
        <a:lstStyle/>
        <a:p>
          <a:endParaRPr lang="nl-NL"/>
        </a:p>
      </dgm:t>
    </dgm:pt>
    <dgm:pt modelId="{0F80F583-E856-4573-8C89-49590597937D}" type="sibTrans" cxnId="{D18FD60F-3F9F-4281-A8B0-E32EDDC1A18D}">
      <dgm:prSet/>
      <dgm:spPr/>
      <dgm:t>
        <a:bodyPr/>
        <a:lstStyle/>
        <a:p>
          <a:endParaRPr lang="nl-NL"/>
        </a:p>
      </dgm:t>
    </dgm:pt>
    <dgm:pt modelId="{0DB3F22D-ECE5-4EE0-9B3D-6792D771B0AE}">
      <dgm:prSet phldrT="[Tekst]"/>
      <dgm:spPr>
        <a:solidFill>
          <a:srgbClr val="FECC00"/>
        </a:solidFill>
      </dgm:spPr>
      <dgm:t>
        <a:bodyPr/>
        <a:lstStyle/>
        <a:p>
          <a:r>
            <a:rPr lang="nl-NL" dirty="0"/>
            <a:t>Gezonde werkomgeving</a:t>
          </a:r>
        </a:p>
      </dgm:t>
    </dgm:pt>
    <dgm:pt modelId="{A72040AB-E5F1-4A4A-BF1C-BBCBB994807A}" type="parTrans" cxnId="{E8022B15-6298-490A-A17E-8BBE78A12F40}">
      <dgm:prSet/>
      <dgm:spPr/>
      <dgm:t>
        <a:bodyPr/>
        <a:lstStyle/>
        <a:p>
          <a:endParaRPr lang="nl-NL"/>
        </a:p>
      </dgm:t>
    </dgm:pt>
    <dgm:pt modelId="{B1DD6EA7-5C94-4240-A7BA-0103C5832046}" type="sibTrans" cxnId="{E8022B15-6298-490A-A17E-8BBE78A12F40}">
      <dgm:prSet/>
      <dgm:spPr/>
      <dgm:t>
        <a:bodyPr/>
        <a:lstStyle/>
        <a:p>
          <a:endParaRPr lang="nl-NL"/>
        </a:p>
      </dgm:t>
    </dgm:pt>
    <dgm:pt modelId="{A6DB36BA-3DC8-4DC6-8A65-D2B5F4603811}" type="pres">
      <dgm:prSet presAssocID="{DB6A7597-6E62-432F-A6DC-3BA5E6CBE60B}" presName="linearFlow" presStyleCnt="0">
        <dgm:presLayoutVars>
          <dgm:dir/>
          <dgm:resizeHandles val="exact"/>
        </dgm:presLayoutVars>
      </dgm:prSet>
      <dgm:spPr/>
    </dgm:pt>
    <dgm:pt modelId="{19EA3270-FB30-4292-9630-44B776C5D068}" type="pres">
      <dgm:prSet presAssocID="{8C994F16-2766-48A8-A27A-48C15E1920BE}" presName="comp" presStyleCnt="0"/>
      <dgm:spPr/>
    </dgm:pt>
    <dgm:pt modelId="{7ED63839-B478-4D26-A489-566BA6E62A73}" type="pres">
      <dgm:prSet presAssocID="{8C994F16-2766-48A8-A27A-48C15E1920BE}" presName="rect2" presStyleLbl="node1" presStyleIdx="0" presStyleCnt="3">
        <dgm:presLayoutVars>
          <dgm:bulletEnabled val="1"/>
        </dgm:presLayoutVars>
      </dgm:prSet>
      <dgm:spPr/>
    </dgm:pt>
    <dgm:pt modelId="{54D67057-40F4-464A-A2D1-029B8D38AED2}" type="pres">
      <dgm:prSet presAssocID="{8C994F16-2766-48A8-A27A-48C15E1920BE}" presName="rect1" presStyleLbl="lnNode1" presStyleIdx="0" presStyleCnt="3"/>
      <dgm:spPr>
        <a:solidFill>
          <a:srgbClr val="FECC00"/>
        </a:solidFill>
      </dgm:spPr>
    </dgm:pt>
    <dgm:pt modelId="{8B454F24-A472-44C5-92EB-3AA65281CB2F}" type="pres">
      <dgm:prSet presAssocID="{42D5F08F-7B0D-4CBC-A8F7-1D884B7AA84C}" presName="sibTrans" presStyleCnt="0"/>
      <dgm:spPr/>
    </dgm:pt>
    <dgm:pt modelId="{B05847D3-F8C4-4FB8-828C-85382FD14157}" type="pres">
      <dgm:prSet presAssocID="{8D1B0772-B08F-44D8-94C5-A3C7C4C7C81C}" presName="comp" presStyleCnt="0"/>
      <dgm:spPr/>
    </dgm:pt>
    <dgm:pt modelId="{585E461C-7481-47F8-8791-8D5F010C62B9}" type="pres">
      <dgm:prSet presAssocID="{8D1B0772-B08F-44D8-94C5-A3C7C4C7C81C}" presName="rect2" presStyleLbl="node1" presStyleIdx="1" presStyleCnt="3">
        <dgm:presLayoutVars>
          <dgm:bulletEnabled val="1"/>
        </dgm:presLayoutVars>
      </dgm:prSet>
      <dgm:spPr/>
    </dgm:pt>
    <dgm:pt modelId="{DAC74230-93A9-4A5C-A7FA-DFA48E15DBDC}" type="pres">
      <dgm:prSet presAssocID="{8D1B0772-B08F-44D8-94C5-A3C7C4C7C81C}" presName="rect1" presStyleLbl="lnNode1" presStyleIdx="1" presStyleCnt="3"/>
      <dgm:spPr>
        <a:solidFill>
          <a:srgbClr val="FECC00"/>
        </a:solidFill>
      </dgm:spPr>
    </dgm:pt>
    <dgm:pt modelId="{7A07B07F-B7B5-483C-8C71-8ACBF9FE633D}" type="pres">
      <dgm:prSet presAssocID="{0F80F583-E856-4573-8C89-49590597937D}" presName="sibTrans" presStyleCnt="0"/>
      <dgm:spPr/>
    </dgm:pt>
    <dgm:pt modelId="{91D34D6F-2165-43D7-A3FE-471F69EE7C24}" type="pres">
      <dgm:prSet presAssocID="{0DB3F22D-ECE5-4EE0-9B3D-6792D771B0AE}" presName="comp" presStyleCnt="0"/>
      <dgm:spPr/>
    </dgm:pt>
    <dgm:pt modelId="{5D3B9827-44DE-4C17-8A33-A3FAAFFCBA75}" type="pres">
      <dgm:prSet presAssocID="{0DB3F22D-ECE5-4EE0-9B3D-6792D771B0AE}" presName="rect2" presStyleLbl="node1" presStyleIdx="2" presStyleCnt="3">
        <dgm:presLayoutVars>
          <dgm:bulletEnabled val="1"/>
        </dgm:presLayoutVars>
      </dgm:prSet>
      <dgm:spPr/>
    </dgm:pt>
    <dgm:pt modelId="{8C20D4C8-8C77-4D52-8E63-843EBA091F4E}" type="pres">
      <dgm:prSet presAssocID="{0DB3F22D-ECE5-4EE0-9B3D-6792D771B0AE}" presName="rect1" presStyleLbl="lnNode1" presStyleIdx="2" presStyleCnt="3"/>
      <dgm:spPr>
        <a:solidFill>
          <a:srgbClr val="FECC00"/>
        </a:solidFill>
      </dgm:spPr>
    </dgm:pt>
  </dgm:ptLst>
  <dgm:cxnLst>
    <dgm:cxn modelId="{D18FD60F-3F9F-4281-A8B0-E32EDDC1A18D}" srcId="{DB6A7597-6E62-432F-A6DC-3BA5E6CBE60B}" destId="{8D1B0772-B08F-44D8-94C5-A3C7C4C7C81C}" srcOrd="1" destOrd="0" parTransId="{7EF6AED7-D71B-4CD3-B45F-BB982FB2559E}" sibTransId="{0F80F583-E856-4573-8C89-49590597937D}"/>
    <dgm:cxn modelId="{E8022B15-6298-490A-A17E-8BBE78A12F40}" srcId="{DB6A7597-6E62-432F-A6DC-3BA5E6CBE60B}" destId="{0DB3F22D-ECE5-4EE0-9B3D-6792D771B0AE}" srcOrd="2" destOrd="0" parTransId="{A72040AB-E5F1-4A4A-BF1C-BBCBB994807A}" sibTransId="{B1DD6EA7-5C94-4240-A7BA-0103C5832046}"/>
    <dgm:cxn modelId="{98705B46-ADC2-4284-BDC8-B1998165C829}" type="presOf" srcId="{DB6A7597-6E62-432F-A6DC-3BA5E6CBE60B}" destId="{A6DB36BA-3DC8-4DC6-8A65-D2B5F4603811}" srcOrd="0" destOrd="0" presId="urn:microsoft.com/office/officeart/2008/layout/AlternatingPictureBlocks"/>
    <dgm:cxn modelId="{B5538079-6971-4F0E-9B5A-F263D2E92A7C}" srcId="{DB6A7597-6E62-432F-A6DC-3BA5E6CBE60B}" destId="{8C994F16-2766-48A8-A27A-48C15E1920BE}" srcOrd="0" destOrd="0" parTransId="{A6F1D88C-265E-44A5-B61D-7849E05FB9E6}" sibTransId="{42D5F08F-7B0D-4CBC-A8F7-1D884B7AA84C}"/>
    <dgm:cxn modelId="{C63B55AE-7434-4FD2-9F43-D83D4457A31C}" type="presOf" srcId="{0DB3F22D-ECE5-4EE0-9B3D-6792D771B0AE}" destId="{5D3B9827-44DE-4C17-8A33-A3FAAFFCBA75}" srcOrd="0" destOrd="0" presId="urn:microsoft.com/office/officeart/2008/layout/AlternatingPictureBlocks"/>
    <dgm:cxn modelId="{1CAEA5D1-0697-4279-A090-4B7FE071304D}" type="presOf" srcId="{8C994F16-2766-48A8-A27A-48C15E1920BE}" destId="{7ED63839-B478-4D26-A489-566BA6E62A73}" srcOrd="0" destOrd="0" presId="urn:microsoft.com/office/officeart/2008/layout/AlternatingPictureBlocks"/>
    <dgm:cxn modelId="{911DD0FA-E1A1-423A-ACFB-5A55EE0F8A0D}" type="presOf" srcId="{8D1B0772-B08F-44D8-94C5-A3C7C4C7C81C}" destId="{585E461C-7481-47F8-8791-8D5F010C62B9}" srcOrd="0" destOrd="0" presId="urn:microsoft.com/office/officeart/2008/layout/AlternatingPictureBlocks"/>
    <dgm:cxn modelId="{916143F8-29B8-4196-8AD3-34F7D81333BE}" type="presParOf" srcId="{A6DB36BA-3DC8-4DC6-8A65-D2B5F4603811}" destId="{19EA3270-FB30-4292-9630-44B776C5D068}" srcOrd="0" destOrd="0" presId="urn:microsoft.com/office/officeart/2008/layout/AlternatingPictureBlocks"/>
    <dgm:cxn modelId="{1B8B72A2-647F-4E87-8328-DCACBBC547E8}" type="presParOf" srcId="{19EA3270-FB30-4292-9630-44B776C5D068}" destId="{7ED63839-B478-4D26-A489-566BA6E62A73}" srcOrd="0" destOrd="0" presId="urn:microsoft.com/office/officeart/2008/layout/AlternatingPictureBlocks"/>
    <dgm:cxn modelId="{124B80C6-5C10-4912-AD55-F9ED7EBDD98F}" type="presParOf" srcId="{19EA3270-FB30-4292-9630-44B776C5D068}" destId="{54D67057-40F4-464A-A2D1-029B8D38AED2}" srcOrd="1" destOrd="0" presId="urn:microsoft.com/office/officeart/2008/layout/AlternatingPictureBlocks"/>
    <dgm:cxn modelId="{322E32BD-84C2-4C1B-8E2E-9196F15C2A8C}" type="presParOf" srcId="{A6DB36BA-3DC8-4DC6-8A65-D2B5F4603811}" destId="{8B454F24-A472-44C5-92EB-3AA65281CB2F}" srcOrd="1" destOrd="0" presId="urn:microsoft.com/office/officeart/2008/layout/AlternatingPictureBlocks"/>
    <dgm:cxn modelId="{31294FCD-0941-4DC3-B145-86D03BCD0031}" type="presParOf" srcId="{A6DB36BA-3DC8-4DC6-8A65-D2B5F4603811}" destId="{B05847D3-F8C4-4FB8-828C-85382FD14157}" srcOrd="2" destOrd="0" presId="urn:microsoft.com/office/officeart/2008/layout/AlternatingPictureBlocks"/>
    <dgm:cxn modelId="{EC3A4FB4-7D31-4373-AC53-740641813757}" type="presParOf" srcId="{B05847D3-F8C4-4FB8-828C-85382FD14157}" destId="{585E461C-7481-47F8-8791-8D5F010C62B9}" srcOrd="0" destOrd="0" presId="urn:microsoft.com/office/officeart/2008/layout/AlternatingPictureBlocks"/>
    <dgm:cxn modelId="{5A69B5E3-D574-4FD6-8417-334548673811}" type="presParOf" srcId="{B05847D3-F8C4-4FB8-828C-85382FD14157}" destId="{DAC74230-93A9-4A5C-A7FA-DFA48E15DBDC}" srcOrd="1" destOrd="0" presId="urn:microsoft.com/office/officeart/2008/layout/AlternatingPictureBlocks"/>
    <dgm:cxn modelId="{348A044C-359D-4C37-B576-B5F4E7E4ABF0}" type="presParOf" srcId="{A6DB36BA-3DC8-4DC6-8A65-D2B5F4603811}" destId="{7A07B07F-B7B5-483C-8C71-8ACBF9FE633D}" srcOrd="3" destOrd="0" presId="urn:microsoft.com/office/officeart/2008/layout/AlternatingPictureBlocks"/>
    <dgm:cxn modelId="{EE2064F7-8073-4522-BFF5-7FBE10193F14}" type="presParOf" srcId="{A6DB36BA-3DC8-4DC6-8A65-D2B5F4603811}" destId="{91D34D6F-2165-43D7-A3FE-471F69EE7C24}" srcOrd="4" destOrd="0" presId="urn:microsoft.com/office/officeart/2008/layout/AlternatingPictureBlocks"/>
    <dgm:cxn modelId="{5A848695-CE97-4558-B18F-E95B3D531C5F}" type="presParOf" srcId="{91D34D6F-2165-43D7-A3FE-471F69EE7C24}" destId="{5D3B9827-44DE-4C17-8A33-A3FAAFFCBA75}" srcOrd="0" destOrd="0" presId="urn:microsoft.com/office/officeart/2008/layout/AlternatingPictureBlocks"/>
    <dgm:cxn modelId="{B468622E-66B0-457B-B160-1C5BF4584DAF}" type="presParOf" srcId="{91D34D6F-2165-43D7-A3FE-471F69EE7C24}" destId="{8C20D4C8-8C77-4D52-8E63-843EBA091F4E}" srcOrd="1" destOrd="0" presId="urn:microsoft.com/office/officeart/2008/layout/AlternatingPictureBlocks"/>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D63839-B478-4D26-A489-566BA6E62A73}">
      <dsp:nvSpPr>
        <dsp:cNvPr id="0" name=""/>
        <dsp:cNvSpPr/>
      </dsp:nvSpPr>
      <dsp:spPr>
        <a:xfrm>
          <a:off x="1308328" y="858"/>
          <a:ext cx="2101324" cy="950395"/>
        </a:xfrm>
        <a:prstGeom prst="rect">
          <a:avLst/>
        </a:prstGeom>
        <a:solidFill>
          <a:srgbClr val="FECC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kern="1200" dirty="0"/>
            <a:t>Samen doen</a:t>
          </a:r>
        </a:p>
      </dsp:txBody>
      <dsp:txXfrm>
        <a:off x="1308328" y="858"/>
        <a:ext cx="2101324" cy="950395"/>
      </dsp:txXfrm>
    </dsp:sp>
    <dsp:sp modelId="{54D67057-40F4-464A-A2D1-029B8D38AED2}">
      <dsp:nvSpPr>
        <dsp:cNvPr id="0" name=""/>
        <dsp:cNvSpPr/>
      </dsp:nvSpPr>
      <dsp:spPr>
        <a:xfrm>
          <a:off x="273347" y="858"/>
          <a:ext cx="940891" cy="950395"/>
        </a:xfrm>
        <a:prstGeom prst="rect">
          <a:avLst/>
        </a:prstGeom>
        <a:solidFill>
          <a:srgbClr val="FECC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5E461C-7481-47F8-8791-8D5F010C62B9}">
      <dsp:nvSpPr>
        <dsp:cNvPr id="0" name=""/>
        <dsp:cNvSpPr/>
      </dsp:nvSpPr>
      <dsp:spPr>
        <a:xfrm>
          <a:off x="273347" y="1108068"/>
          <a:ext cx="2101324" cy="950395"/>
        </a:xfrm>
        <a:prstGeom prst="rect">
          <a:avLst/>
        </a:prstGeom>
        <a:solidFill>
          <a:srgbClr val="FECC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kern="1200" dirty="0"/>
            <a:t>Leren en ontwikkelen</a:t>
          </a:r>
        </a:p>
      </dsp:txBody>
      <dsp:txXfrm>
        <a:off x="273347" y="1108068"/>
        <a:ext cx="2101324" cy="950395"/>
      </dsp:txXfrm>
    </dsp:sp>
    <dsp:sp modelId="{DAC74230-93A9-4A5C-A7FA-DFA48E15DBDC}">
      <dsp:nvSpPr>
        <dsp:cNvPr id="0" name=""/>
        <dsp:cNvSpPr/>
      </dsp:nvSpPr>
      <dsp:spPr>
        <a:xfrm>
          <a:off x="2468760" y="1108068"/>
          <a:ext cx="940891" cy="950395"/>
        </a:xfrm>
        <a:prstGeom prst="rect">
          <a:avLst/>
        </a:prstGeom>
        <a:solidFill>
          <a:srgbClr val="FECC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3B9827-44DE-4C17-8A33-A3FAAFFCBA75}">
      <dsp:nvSpPr>
        <dsp:cNvPr id="0" name=""/>
        <dsp:cNvSpPr/>
      </dsp:nvSpPr>
      <dsp:spPr>
        <a:xfrm>
          <a:off x="1308328" y="2215279"/>
          <a:ext cx="2101324" cy="950395"/>
        </a:xfrm>
        <a:prstGeom prst="rect">
          <a:avLst/>
        </a:prstGeom>
        <a:solidFill>
          <a:srgbClr val="FECC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kern="1200" dirty="0"/>
            <a:t>Gezonde werkomgeving</a:t>
          </a:r>
        </a:p>
      </dsp:txBody>
      <dsp:txXfrm>
        <a:off x="1308328" y="2215279"/>
        <a:ext cx="2101324" cy="950395"/>
      </dsp:txXfrm>
    </dsp:sp>
    <dsp:sp modelId="{8C20D4C8-8C77-4D52-8E63-843EBA091F4E}">
      <dsp:nvSpPr>
        <dsp:cNvPr id="0" name=""/>
        <dsp:cNvSpPr/>
      </dsp:nvSpPr>
      <dsp:spPr>
        <a:xfrm>
          <a:off x="273347" y="2215279"/>
          <a:ext cx="940891" cy="950395"/>
        </a:xfrm>
        <a:prstGeom prst="rect">
          <a:avLst/>
        </a:prstGeom>
        <a:solidFill>
          <a:srgbClr val="FECC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3FF59E-DA44-46EE-BAE0-CDF28FAF25A6}" type="datetimeFigureOut">
              <a:rPr lang="en-GB" smtClean="0"/>
              <a:t>26/08/2024</a:t>
            </a:fld>
            <a:endParaRPr lang="en-GB"/>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0D0C17-6B1C-4438-B0FE-F985D3B71B00}" type="slidenum">
              <a:rPr lang="en-GB" smtClean="0"/>
              <a:t>‹#›</a:t>
            </a:fld>
            <a:endParaRPr lang="en-GB"/>
          </a:p>
        </p:txBody>
      </p:sp>
    </p:spTree>
    <p:extLst>
      <p:ext uri="{BB962C8B-B14F-4D97-AF65-F5344CB8AC3E}">
        <p14:creationId xmlns:p14="http://schemas.microsoft.com/office/powerpoint/2010/main" val="1665549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solidFill>
                <a:srgbClr val="7030A0"/>
              </a:solidFill>
            </a:endParaRPr>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1</a:t>
            </a:fld>
            <a:endParaRPr lang="en-GB"/>
          </a:p>
        </p:txBody>
      </p:sp>
    </p:spTree>
    <p:extLst>
      <p:ext uri="{BB962C8B-B14F-4D97-AF65-F5344CB8AC3E}">
        <p14:creationId xmlns:p14="http://schemas.microsoft.com/office/powerpoint/2010/main" val="41422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Het project </a:t>
            </a:r>
            <a:r>
              <a:rPr lang="en-GB" dirty="0" err="1"/>
              <a:t>werkplezier</a:t>
            </a:r>
            <a:r>
              <a:rPr lang="en-GB" dirty="0"/>
              <a:t> is </a:t>
            </a:r>
            <a:r>
              <a:rPr lang="en-GB" dirty="0" err="1"/>
              <a:t>ontstaan</a:t>
            </a:r>
            <a:r>
              <a:rPr lang="en-GB" dirty="0"/>
              <a:t> in </a:t>
            </a:r>
            <a:r>
              <a:rPr lang="en-GB" dirty="0" err="1"/>
              <a:t>samenwerking</a:t>
            </a:r>
            <a:r>
              <a:rPr lang="en-GB" dirty="0"/>
              <a:t> met </a:t>
            </a:r>
            <a:r>
              <a:rPr lang="en-GB" dirty="0" err="1"/>
              <a:t>een</a:t>
            </a:r>
            <a:r>
              <a:rPr lang="en-GB" dirty="0"/>
              <a:t> </a:t>
            </a:r>
            <a:r>
              <a:rPr lang="en-GB" dirty="0" err="1"/>
              <a:t>andere</a:t>
            </a:r>
            <a:r>
              <a:rPr lang="en-GB" dirty="0"/>
              <a:t> </a:t>
            </a:r>
            <a:r>
              <a:rPr lang="en-GB" dirty="0" err="1"/>
              <a:t>rijnlandse</a:t>
            </a:r>
            <a:r>
              <a:rPr lang="en-GB" dirty="0"/>
              <a:t> </a:t>
            </a:r>
            <a:r>
              <a:rPr lang="en-GB" dirty="0" err="1"/>
              <a:t>organisatie</a:t>
            </a:r>
            <a:r>
              <a:rPr lang="en-GB" dirty="0"/>
              <a:t>, </a:t>
            </a:r>
            <a:r>
              <a:rPr lang="en-GB" dirty="0" err="1"/>
              <a:t>waar</a:t>
            </a:r>
            <a:r>
              <a:rPr lang="en-GB" dirty="0"/>
              <a:t> we op </a:t>
            </a:r>
            <a:r>
              <a:rPr lang="en-GB" dirty="0" err="1"/>
              <a:t>zoek</a:t>
            </a:r>
            <a:r>
              <a:rPr lang="en-GB" dirty="0"/>
              <a:t> </a:t>
            </a:r>
            <a:r>
              <a:rPr lang="en-GB" dirty="0" err="1"/>
              <a:t>waren</a:t>
            </a:r>
            <a:r>
              <a:rPr lang="en-GB" dirty="0"/>
              <a:t> </a:t>
            </a:r>
            <a:r>
              <a:rPr lang="en-GB" dirty="0" err="1"/>
              <a:t>naar</a:t>
            </a:r>
            <a:r>
              <a:rPr lang="en-GB" dirty="0"/>
              <a:t>: wat </a:t>
            </a:r>
            <a:r>
              <a:rPr lang="en-GB" dirty="0" err="1"/>
              <a:t>kunnen</a:t>
            </a:r>
            <a:r>
              <a:rPr lang="en-GB" dirty="0"/>
              <a:t> we </a:t>
            </a:r>
            <a:r>
              <a:rPr lang="en-GB" dirty="0" err="1"/>
              <a:t>nou</a:t>
            </a:r>
            <a:r>
              <a:rPr lang="en-GB" dirty="0"/>
              <a:t> </a:t>
            </a:r>
            <a:r>
              <a:rPr lang="en-GB" dirty="0" err="1"/>
              <a:t>doen</a:t>
            </a:r>
            <a:r>
              <a:rPr lang="en-GB" dirty="0"/>
              <a:t> </a:t>
            </a:r>
            <a:r>
              <a:rPr lang="en-GB" dirty="0" err="1"/>
              <a:t>voor</a:t>
            </a:r>
            <a:r>
              <a:rPr lang="en-GB" dirty="0"/>
              <a:t> </a:t>
            </a:r>
            <a:r>
              <a:rPr lang="en-GB" dirty="0" err="1"/>
              <a:t>medewerkers</a:t>
            </a:r>
            <a:r>
              <a:rPr lang="en-GB" dirty="0"/>
              <a:t> met </a:t>
            </a:r>
            <a:r>
              <a:rPr lang="en-GB" dirty="0" err="1"/>
              <a:t>betrekking</a:t>
            </a:r>
            <a:r>
              <a:rPr lang="en-GB" dirty="0"/>
              <a:t> tot </a:t>
            </a:r>
            <a:r>
              <a:rPr lang="en-GB" dirty="0" err="1"/>
              <a:t>hun</a:t>
            </a:r>
            <a:r>
              <a:rPr lang="en-GB" dirty="0"/>
              <a:t> </a:t>
            </a:r>
            <a:r>
              <a:rPr lang="en-GB" dirty="0" err="1"/>
              <a:t>duurzame</a:t>
            </a:r>
            <a:r>
              <a:rPr lang="en-GB" dirty="0"/>
              <a:t> </a:t>
            </a:r>
            <a:r>
              <a:rPr lang="en-GB" dirty="0" err="1"/>
              <a:t>inzetbaarheid</a:t>
            </a:r>
            <a:r>
              <a:rPr lang="en-GB" dirty="0"/>
              <a:t>.</a:t>
            </a:r>
          </a:p>
          <a:p>
            <a:r>
              <a:rPr lang="en-GB" dirty="0" err="1"/>
              <a:t>Daar</a:t>
            </a:r>
            <a:r>
              <a:rPr lang="en-GB" dirty="0"/>
              <a:t> </a:t>
            </a:r>
            <a:r>
              <a:rPr lang="en-GB" dirty="0" err="1"/>
              <a:t>kwamen</a:t>
            </a:r>
            <a:r>
              <a:rPr lang="en-GB" dirty="0"/>
              <a:t> 3 </a:t>
            </a:r>
            <a:r>
              <a:rPr lang="en-GB" dirty="0" err="1"/>
              <a:t>thema’s</a:t>
            </a:r>
            <a:r>
              <a:rPr lang="en-GB" dirty="0"/>
              <a:t> </a:t>
            </a:r>
            <a:r>
              <a:rPr lang="en-GB" dirty="0" err="1"/>
              <a:t>uit</a:t>
            </a:r>
            <a:r>
              <a:rPr lang="en-GB" dirty="0"/>
              <a:t>: </a:t>
            </a:r>
            <a:r>
              <a:rPr lang="en-GB" dirty="0" err="1"/>
              <a:t>samendoen</a:t>
            </a:r>
            <a:r>
              <a:rPr lang="en-GB" dirty="0"/>
              <a:t>, </a:t>
            </a:r>
            <a:r>
              <a:rPr lang="en-GB" dirty="0" err="1"/>
              <a:t>leren</a:t>
            </a:r>
            <a:r>
              <a:rPr lang="en-GB" dirty="0"/>
              <a:t> </a:t>
            </a:r>
            <a:r>
              <a:rPr lang="en-GB" dirty="0" err="1"/>
              <a:t>en</a:t>
            </a:r>
            <a:r>
              <a:rPr lang="en-GB" dirty="0"/>
              <a:t> </a:t>
            </a:r>
            <a:r>
              <a:rPr lang="en-GB" dirty="0" err="1"/>
              <a:t>ontwikkelen</a:t>
            </a:r>
            <a:r>
              <a:rPr lang="en-GB" dirty="0"/>
              <a:t>, </a:t>
            </a:r>
            <a:r>
              <a:rPr lang="en-GB" dirty="0" err="1"/>
              <a:t>gezonde</a:t>
            </a:r>
            <a:r>
              <a:rPr lang="en-GB" dirty="0"/>
              <a:t> </a:t>
            </a:r>
            <a:r>
              <a:rPr lang="en-GB" dirty="0" err="1"/>
              <a:t>werkomgeving</a:t>
            </a:r>
            <a:r>
              <a:rPr lang="en-GB" dirty="0"/>
              <a:t>. </a:t>
            </a:r>
          </a:p>
          <a:p>
            <a:r>
              <a:rPr lang="en-GB" dirty="0" err="1"/>
              <a:t>Daarnaast</a:t>
            </a:r>
            <a:r>
              <a:rPr lang="en-GB" dirty="0"/>
              <a:t> </a:t>
            </a:r>
            <a:r>
              <a:rPr lang="en-GB" dirty="0" err="1"/>
              <a:t>bleek</a:t>
            </a:r>
            <a:r>
              <a:rPr lang="en-GB" dirty="0"/>
              <a:t> </a:t>
            </a:r>
            <a:r>
              <a:rPr lang="en-GB" dirty="0" err="1"/>
              <a:t>dat</a:t>
            </a:r>
            <a:r>
              <a:rPr lang="en-GB" dirty="0"/>
              <a:t> </a:t>
            </a:r>
            <a:r>
              <a:rPr lang="en-GB" dirty="0" err="1"/>
              <a:t>wanneer</a:t>
            </a:r>
            <a:r>
              <a:rPr lang="en-GB" dirty="0"/>
              <a:t> we </a:t>
            </a:r>
            <a:r>
              <a:rPr lang="en-GB" dirty="0" err="1"/>
              <a:t>iets</a:t>
            </a:r>
            <a:r>
              <a:rPr lang="en-GB" dirty="0"/>
              <a:t> </a:t>
            </a:r>
            <a:r>
              <a:rPr lang="en-GB" dirty="0" err="1"/>
              <a:t>zouden</a:t>
            </a:r>
            <a:r>
              <a:rPr lang="en-GB" dirty="0"/>
              <a:t> </a:t>
            </a:r>
            <a:r>
              <a:rPr lang="en-GB" dirty="0" err="1"/>
              <a:t>doen</a:t>
            </a:r>
            <a:r>
              <a:rPr lang="en-GB" dirty="0"/>
              <a:t> </a:t>
            </a:r>
            <a:r>
              <a:rPr lang="en-GB" dirty="0" err="1"/>
              <a:t>binnen</a:t>
            </a:r>
            <a:r>
              <a:rPr lang="en-GB" dirty="0"/>
              <a:t> </a:t>
            </a:r>
            <a:r>
              <a:rPr lang="en-GB" dirty="0" err="1"/>
              <a:t>dat</a:t>
            </a:r>
            <a:r>
              <a:rPr lang="en-GB" dirty="0"/>
              <a:t> het </a:t>
            </a:r>
            <a:r>
              <a:rPr lang="en-GB" dirty="0" err="1"/>
              <a:t>zou</a:t>
            </a:r>
            <a:r>
              <a:rPr lang="en-GB" dirty="0"/>
              <a:t> </a:t>
            </a:r>
            <a:r>
              <a:rPr lang="en-GB" dirty="0" err="1"/>
              <a:t>moeten</a:t>
            </a:r>
            <a:r>
              <a:rPr lang="en-GB" dirty="0"/>
              <a:t> </a:t>
            </a:r>
            <a:r>
              <a:rPr lang="en-GB" dirty="0" err="1"/>
              <a:t>passen</a:t>
            </a:r>
            <a:r>
              <a:rPr lang="en-GB" dirty="0"/>
              <a:t> </a:t>
            </a:r>
            <a:r>
              <a:rPr lang="en-GB" dirty="0" err="1"/>
              <a:t>bij</a:t>
            </a:r>
            <a:r>
              <a:rPr lang="en-GB" dirty="0"/>
              <a:t> </a:t>
            </a:r>
            <a:r>
              <a:rPr lang="en-GB" dirty="0" err="1"/>
              <a:t>waar</a:t>
            </a:r>
            <a:r>
              <a:rPr lang="en-GB" dirty="0"/>
              <a:t> teams </a:t>
            </a:r>
            <a:r>
              <a:rPr lang="en-GB" dirty="0" err="1"/>
              <a:t>tegenaan</a:t>
            </a:r>
            <a:r>
              <a:rPr lang="en-GB" dirty="0"/>
              <a:t> </a:t>
            </a:r>
            <a:r>
              <a:rPr lang="en-GB" dirty="0" err="1"/>
              <a:t>lopen</a:t>
            </a:r>
            <a:r>
              <a:rPr lang="en-GB" dirty="0"/>
              <a:t> in </a:t>
            </a:r>
            <a:r>
              <a:rPr lang="en-GB" dirty="0" err="1"/>
              <a:t>hun</a:t>
            </a:r>
            <a:r>
              <a:rPr lang="en-GB" dirty="0"/>
              <a:t> </a:t>
            </a:r>
            <a:r>
              <a:rPr lang="en-GB" dirty="0" err="1"/>
              <a:t>werk</a:t>
            </a:r>
            <a:r>
              <a:rPr lang="en-GB" dirty="0"/>
              <a:t>, </a:t>
            </a:r>
            <a:r>
              <a:rPr lang="en-GB" dirty="0" err="1"/>
              <a:t>immers</a:t>
            </a:r>
            <a:r>
              <a:rPr lang="en-GB" dirty="0"/>
              <a:t>; </a:t>
            </a:r>
            <a:r>
              <a:rPr lang="en-GB" dirty="0" err="1"/>
              <a:t>zelfsturende</a:t>
            </a:r>
            <a:r>
              <a:rPr lang="en-GB" dirty="0"/>
              <a:t> teams, </a:t>
            </a:r>
            <a:r>
              <a:rPr lang="en-GB" dirty="0" err="1"/>
              <a:t>dus</a:t>
            </a:r>
            <a:r>
              <a:rPr lang="en-GB" dirty="0"/>
              <a:t> </a:t>
            </a:r>
            <a:r>
              <a:rPr lang="en-GB" dirty="0" err="1"/>
              <a:t>jullie</a:t>
            </a:r>
            <a:r>
              <a:rPr lang="en-GB" dirty="0"/>
              <a:t> </a:t>
            </a:r>
            <a:r>
              <a:rPr lang="en-GB" dirty="0" err="1"/>
              <a:t>weten</a:t>
            </a:r>
            <a:r>
              <a:rPr lang="en-GB" dirty="0"/>
              <a:t> wat spelt/het </a:t>
            </a:r>
            <a:r>
              <a:rPr lang="en-GB" dirty="0" err="1"/>
              <a:t>beste</a:t>
            </a:r>
            <a:r>
              <a:rPr lang="en-GB" dirty="0"/>
              <a:t> is. </a:t>
            </a:r>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2</a:t>
            </a:fld>
            <a:endParaRPr lang="en-GB"/>
          </a:p>
        </p:txBody>
      </p:sp>
    </p:spTree>
    <p:extLst>
      <p:ext uri="{BB962C8B-B14F-4D97-AF65-F5344CB8AC3E}">
        <p14:creationId xmlns:p14="http://schemas.microsoft.com/office/powerpoint/2010/main" val="43945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Minimale belasting en kennis en kunde in de organisatie!</a:t>
            </a:r>
          </a:p>
          <a:p>
            <a:endParaRPr lang="nl-NL" dirty="0">
              <a:solidFill>
                <a:srgbClr val="FECC00"/>
              </a:solidFill>
            </a:endParaRPr>
          </a:p>
          <a:p>
            <a:r>
              <a:rPr lang="nl-NL" dirty="0">
                <a:solidFill>
                  <a:srgbClr val="FECC00"/>
                </a:solidFill>
              </a:rPr>
              <a:t>Daardoor:</a:t>
            </a:r>
          </a:p>
          <a:p>
            <a:r>
              <a:rPr lang="nl-NL" dirty="0">
                <a:solidFill>
                  <a:srgbClr val="FECC00"/>
                </a:solidFill>
              </a:rPr>
              <a:t> Eigen regie!</a:t>
            </a:r>
          </a:p>
          <a:p>
            <a:r>
              <a:rPr lang="nl-NL" dirty="0">
                <a:solidFill>
                  <a:srgbClr val="FECC00"/>
                </a:solidFill>
              </a:rPr>
              <a:t> Passen oplossingen bij het team</a:t>
            </a:r>
          </a:p>
          <a:p>
            <a:r>
              <a:rPr lang="nl-NL" dirty="0">
                <a:solidFill>
                  <a:srgbClr val="FECC00"/>
                </a:solidFill>
              </a:rPr>
              <a:t> Is er een grote(re) kans van slagen door het concrete actieplan!</a:t>
            </a:r>
          </a:p>
          <a:p>
            <a:r>
              <a:rPr lang="nl-NL" dirty="0">
                <a:solidFill>
                  <a:srgbClr val="FECC00"/>
                </a:solidFill>
              </a:rPr>
              <a:t> En leiden de oplossingen tot minder frustratie en meer werkplezier!</a:t>
            </a:r>
          </a:p>
          <a:p>
            <a:endParaRPr lang="nl-NL" dirty="0"/>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3</a:t>
            </a:fld>
            <a:endParaRPr lang="en-GB"/>
          </a:p>
        </p:txBody>
      </p:sp>
    </p:spTree>
    <p:extLst>
      <p:ext uri="{BB962C8B-B14F-4D97-AF65-F5344CB8AC3E}">
        <p14:creationId xmlns:p14="http://schemas.microsoft.com/office/powerpoint/2010/main" val="4028540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20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4</a:t>
            </a:fld>
            <a:endParaRPr lang="en-GB"/>
          </a:p>
        </p:txBody>
      </p:sp>
    </p:spTree>
    <p:extLst>
      <p:ext uri="{BB962C8B-B14F-4D97-AF65-F5344CB8AC3E}">
        <p14:creationId xmlns:p14="http://schemas.microsoft.com/office/powerpoint/2010/main" val="2301051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aseline="0" dirty="0"/>
              <a:t>Dus wil jij met jouw team aan de slag met knelpunten, de tijd nemen om dingen nu eens echt op te pakken en met elkaar met veel plezier te werken? Meld je dan bij mij!  </a:t>
            </a:r>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5</a:t>
            </a:fld>
            <a:endParaRPr lang="en-GB"/>
          </a:p>
        </p:txBody>
      </p:sp>
    </p:spTree>
    <p:extLst>
      <p:ext uri="{BB962C8B-B14F-4D97-AF65-F5344CB8AC3E}">
        <p14:creationId xmlns:p14="http://schemas.microsoft.com/office/powerpoint/2010/main" val="670624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8AC2E383-7D95-42D1-8968-90A6027F63AD}" type="datetimeFigureOut">
              <a:rPr lang="en-GB" smtClean="0"/>
              <a:t>26/08/2024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2960F6-905C-4C55-94D9-A432C99E7C0B}"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8025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AC2E383-7D95-42D1-8968-90A6027F63AD}" type="datetimeFigureOut">
              <a:rPr lang="en-GB" smtClean="0"/>
              <a:t>26/08/2024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2960F6-905C-4C55-94D9-A432C99E7C0B}" type="slidenum">
              <a:rPr lang="en-GB" smtClean="0"/>
              <a:t>‹#›</a:t>
            </a:fld>
            <a:endParaRPr lang="en-GB"/>
          </a:p>
        </p:txBody>
      </p:sp>
    </p:spTree>
    <p:extLst>
      <p:ext uri="{BB962C8B-B14F-4D97-AF65-F5344CB8AC3E}">
        <p14:creationId xmlns:p14="http://schemas.microsoft.com/office/powerpoint/2010/main" val="3344880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a:t>Klik om de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AC2E383-7D95-42D1-8968-90A6027F63AD}" type="datetimeFigureOut">
              <a:rPr lang="en-GB" smtClean="0"/>
              <a:t>26/08/2024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2960F6-905C-4C55-94D9-A432C99E7C0B}"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7605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AC2E383-7D95-42D1-8968-90A6027F63AD}" type="datetimeFigureOut">
              <a:rPr lang="en-GB" smtClean="0"/>
              <a:t>26/08/2024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2960F6-905C-4C55-94D9-A432C99E7C0B}" type="slidenum">
              <a:rPr lang="en-GB" smtClean="0"/>
              <a:t>‹#›</a:t>
            </a:fld>
            <a:endParaRPr lang="en-GB"/>
          </a:p>
        </p:txBody>
      </p:sp>
    </p:spTree>
    <p:extLst>
      <p:ext uri="{BB962C8B-B14F-4D97-AF65-F5344CB8AC3E}">
        <p14:creationId xmlns:p14="http://schemas.microsoft.com/office/powerpoint/2010/main" val="162126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AC2E383-7D95-42D1-8968-90A6027F63AD}" type="datetimeFigureOut">
              <a:rPr lang="en-GB" smtClean="0"/>
              <a:t>26/08/2024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2960F6-905C-4C55-94D9-A432C99E7C0B}"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5572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de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AC2E383-7D95-42D1-8968-90A6027F63AD}" type="datetimeFigureOut">
              <a:rPr lang="en-GB" smtClean="0"/>
              <a:t>26/08/2024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2960F6-905C-4C55-94D9-A432C99E7C0B}" type="slidenum">
              <a:rPr lang="en-GB" smtClean="0"/>
              <a:t>‹#›</a:t>
            </a:fld>
            <a:endParaRPr lang="en-GB"/>
          </a:p>
        </p:txBody>
      </p:sp>
    </p:spTree>
    <p:extLst>
      <p:ext uri="{BB962C8B-B14F-4D97-AF65-F5344CB8AC3E}">
        <p14:creationId xmlns:p14="http://schemas.microsoft.com/office/powerpoint/2010/main" val="153745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Tekststijl van het model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8AC2E383-7D95-42D1-8968-90A6027F63AD}" type="datetimeFigureOut">
              <a:rPr lang="en-GB" smtClean="0"/>
              <a:t>26/08/2024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2960F6-905C-4C55-94D9-A432C99E7C0B}" type="slidenum">
              <a:rPr lang="en-GB" smtClean="0"/>
              <a:t>‹#›</a:t>
            </a:fld>
            <a:endParaRPr lang="en-GB"/>
          </a:p>
        </p:txBody>
      </p:sp>
    </p:spTree>
    <p:extLst>
      <p:ext uri="{BB962C8B-B14F-4D97-AF65-F5344CB8AC3E}">
        <p14:creationId xmlns:p14="http://schemas.microsoft.com/office/powerpoint/2010/main" val="2279810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8AC2E383-7D95-42D1-8968-90A6027F63AD}" type="datetimeFigureOut">
              <a:rPr lang="en-GB" smtClean="0"/>
              <a:t>26/08/2024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2960F6-905C-4C55-94D9-A432C99E7C0B}" type="slidenum">
              <a:rPr lang="en-GB" smtClean="0"/>
              <a:t>‹#›</a:t>
            </a:fld>
            <a:endParaRPr lang="en-GB"/>
          </a:p>
        </p:txBody>
      </p:sp>
    </p:spTree>
    <p:extLst>
      <p:ext uri="{BB962C8B-B14F-4D97-AF65-F5344CB8AC3E}">
        <p14:creationId xmlns:p14="http://schemas.microsoft.com/office/powerpoint/2010/main" val="3911632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C2E383-7D95-42D1-8968-90A6027F63AD}" type="datetimeFigureOut">
              <a:rPr lang="en-GB" smtClean="0"/>
              <a:t>26/08/2024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2960F6-905C-4C55-94D9-A432C99E7C0B}" type="slidenum">
              <a:rPr lang="en-GB" smtClean="0"/>
              <a:t>‹#›</a:t>
            </a:fld>
            <a:endParaRPr lang="en-GB"/>
          </a:p>
        </p:txBody>
      </p:sp>
    </p:spTree>
    <p:extLst>
      <p:ext uri="{BB962C8B-B14F-4D97-AF65-F5344CB8AC3E}">
        <p14:creationId xmlns:p14="http://schemas.microsoft.com/office/powerpoint/2010/main" val="397621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8AC2E383-7D95-42D1-8968-90A6027F63AD}" type="datetimeFigureOut">
              <a:rPr lang="en-GB" smtClean="0"/>
              <a:t>26/08/2024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2960F6-905C-4C55-94D9-A432C99E7C0B}" type="slidenum">
              <a:rPr lang="en-GB" smtClean="0"/>
              <a:t>‹#›</a:t>
            </a:fld>
            <a:endParaRPr lang="en-GB"/>
          </a:p>
        </p:txBody>
      </p:sp>
    </p:spTree>
    <p:extLst>
      <p:ext uri="{BB962C8B-B14F-4D97-AF65-F5344CB8AC3E}">
        <p14:creationId xmlns:p14="http://schemas.microsoft.com/office/powerpoint/2010/main" val="1968549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8AC2E383-7D95-42D1-8968-90A6027F63AD}" type="datetimeFigureOut">
              <a:rPr lang="en-GB" smtClean="0"/>
              <a:t>26/08/2024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2960F6-905C-4C55-94D9-A432C99E7C0B}"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8076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AC2E383-7D95-42D1-8968-90A6027F63AD}" type="datetimeFigureOut">
              <a:rPr lang="en-GB" smtClean="0"/>
              <a:t>26/08/2024</a:t>
            </a:fld>
            <a:endParaRPr lang="en-GB"/>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82960F6-905C-4C55-94D9-A432C99E7C0B}"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67765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1363838" y="1494775"/>
            <a:ext cx="9720072" cy="1499616"/>
          </a:xfrm>
          <a:solidFill>
            <a:schemeClr val="bg1"/>
          </a:solidFill>
        </p:spPr>
        <p:txBody>
          <a:bodyPr/>
          <a:lstStyle/>
          <a:p>
            <a:r>
              <a:rPr lang="en-GB" dirty="0">
                <a:solidFill>
                  <a:srgbClr val="FFC000"/>
                </a:solidFill>
              </a:rPr>
              <a:t>Project </a:t>
            </a:r>
            <a:r>
              <a:rPr lang="en-GB" dirty="0" err="1">
                <a:solidFill>
                  <a:srgbClr val="FFC000"/>
                </a:solidFill>
              </a:rPr>
              <a:t>Gezond</a:t>
            </a:r>
            <a:r>
              <a:rPr lang="en-GB" dirty="0">
                <a:solidFill>
                  <a:srgbClr val="FFC000"/>
                </a:solidFill>
              </a:rPr>
              <a:t> </a:t>
            </a:r>
            <a:r>
              <a:rPr lang="en-GB" dirty="0" err="1">
                <a:solidFill>
                  <a:srgbClr val="FFC000"/>
                </a:solidFill>
              </a:rPr>
              <a:t>Werken</a:t>
            </a:r>
            <a:endParaRPr lang="en-GB" dirty="0">
              <a:solidFill>
                <a:srgbClr val="FFC000"/>
              </a:solidFill>
            </a:endParaRPr>
          </a:p>
        </p:txBody>
      </p:sp>
      <p:sp>
        <p:nvSpPr>
          <p:cNvPr id="15" name="Tijdelijke aanduiding voor tekst 14"/>
          <p:cNvSpPr>
            <a:spLocks noGrp="1"/>
          </p:cNvSpPr>
          <p:nvPr>
            <p:ph type="body" idx="1"/>
          </p:nvPr>
        </p:nvSpPr>
        <p:spPr>
          <a:xfrm>
            <a:off x="466626" y="2994391"/>
            <a:ext cx="6439500" cy="822960"/>
          </a:xfrm>
        </p:spPr>
        <p:txBody>
          <a:bodyPr/>
          <a:lstStyle/>
          <a:p>
            <a:r>
              <a:rPr lang="nl-NL" dirty="0"/>
              <a:t>	</a:t>
            </a:r>
          </a:p>
        </p:txBody>
      </p:sp>
    </p:spTree>
    <p:extLst>
      <p:ext uri="{BB962C8B-B14F-4D97-AF65-F5344CB8AC3E}">
        <p14:creationId xmlns:p14="http://schemas.microsoft.com/office/powerpoint/2010/main" val="1595963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24127" y="471509"/>
            <a:ext cx="5581209" cy="1737360"/>
          </a:xfrm>
        </p:spPr>
        <p:txBody>
          <a:bodyPr/>
          <a:lstStyle/>
          <a:p>
            <a:r>
              <a:rPr lang="en-GB" sz="5000" dirty="0">
                <a:solidFill>
                  <a:srgbClr val="103467"/>
                </a:solidFill>
              </a:rPr>
              <a:t>Project </a:t>
            </a:r>
            <a:r>
              <a:rPr lang="en-GB" sz="5000" dirty="0" err="1">
                <a:solidFill>
                  <a:srgbClr val="103467"/>
                </a:solidFill>
              </a:rPr>
              <a:t>Werkplezier</a:t>
            </a:r>
            <a:endParaRPr lang="en-GB" sz="5000" dirty="0">
              <a:solidFill>
                <a:srgbClr val="103467"/>
              </a:solidFill>
            </a:endParaRPr>
          </a:p>
        </p:txBody>
      </p:sp>
      <p:sp>
        <p:nvSpPr>
          <p:cNvPr id="7" name="Tijdelijke aanduiding voor tekst 6"/>
          <p:cNvSpPr>
            <a:spLocks noGrp="1"/>
          </p:cNvSpPr>
          <p:nvPr>
            <p:ph type="body" sz="half" idx="2"/>
          </p:nvPr>
        </p:nvSpPr>
        <p:spPr/>
        <p:txBody>
          <a:bodyPr>
            <a:normAutofit/>
          </a:bodyPr>
          <a:lstStyle/>
          <a:p>
            <a:pPr marL="285750" indent="-285750">
              <a:buFontTx/>
              <a:buChar char="-"/>
            </a:pPr>
            <a:r>
              <a:rPr lang="en-GB" sz="2200" dirty="0" err="1">
                <a:solidFill>
                  <a:srgbClr val="103467"/>
                </a:solidFill>
              </a:rPr>
              <a:t>Samen</a:t>
            </a:r>
            <a:r>
              <a:rPr lang="en-GB" sz="2200" dirty="0">
                <a:solidFill>
                  <a:srgbClr val="103467"/>
                </a:solidFill>
              </a:rPr>
              <a:t> met de </a:t>
            </a:r>
            <a:r>
              <a:rPr lang="en-GB" sz="2200" dirty="0" err="1">
                <a:solidFill>
                  <a:srgbClr val="103467"/>
                </a:solidFill>
              </a:rPr>
              <a:t>ouderenzorg</a:t>
            </a:r>
            <a:endParaRPr lang="en-GB" sz="2200" dirty="0">
              <a:solidFill>
                <a:srgbClr val="103467"/>
              </a:solidFill>
            </a:endParaRPr>
          </a:p>
          <a:p>
            <a:pPr marL="285750" indent="-285750">
              <a:buFontTx/>
              <a:buChar char="-"/>
            </a:pPr>
            <a:r>
              <a:rPr lang="en-GB" sz="2200" dirty="0" err="1">
                <a:solidFill>
                  <a:srgbClr val="103467"/>
                </a:solidFill>
              </a:rPr>
              <a:t>Aanpak</a:t>
            </a:r>
            <a:r>
              <a:rPr lang="en-GB" sz="2200" dirty="0">
                <a:solidFill>
                  <a:srgbClr val="103467"/>
                </a:solidFill>
              </a:rPr>
              <a:t> op </a:t>
            </a:r>
            <a:r>
              <a:rPr lang="en-GB" sz="2200" dirty="0" err="1">
                <a:solidFill>
                  <a:srgbClr val="103467"/>
                </a:solidFill>
              </a:rPr>
              <a:t>teamniveau</a:t>
            </a:r>
            <a:endParaRPr lang="en-GB" sz="2200" dirty="0">
              <a:solidFill>
                <a:srgbClr val="103467"/>
              </a:solidFill>
            </a:endParaRPr>
          </a:p>
          <a:p>
            <a:pPr marL="285750" indent="-285750">
              <a:buFontTx/>
              <a:buChar char="-"/>
            </a:pPr>
            <a:r>
              <a:rPr lang="en-GB" sz="2200" dirty="0" err="1">
                <a:solidFill>
                  <a:srgbClr val="103467"/>
                </a:solidFill>
              </a:rPr>
              <a:t>Passend</a:t>
            </a:r>
            <a:r>
              <a:rPr lang="en-GB" sz="2200" dirty="0">
                <a:solidFill>
                  <a:srgbClr val="103467"/>
                </a:solidFill>
              </a:rPr>
              <a:t> </a:t>
            </a:r>
            <a:r>
              <a:rPr lang="en-GB" sz="2200" dirty="0" err="1">
                <a:solidFill>
                  <a:srgbClr val="103467"/>
                </a:solidFill>
              </a:rPr>
              <a:t>bij</a:t>
            </a:r>
            <a:r>
              <a:rPr lang="en-GB" sz="2200" dirty="0">
                <a:solidFill>
                  <a:srgbClr val="103467"/>
                </a:solidFill>
              </a:rPr>
              <a:t> </a:t>
            </a:r>
            <a:r>
              <a:rPr lang="en-GB" sz="2200" dirty="0" err="1">
                <a:solidFill>
                  <a:srgbClr val="103467"/>
                </a:solidFill>
              </a:rPr>
              <a:t>Rijnlands</a:t>
            </a:r>
            <a:r>
              <a:rPr lang="en-GB" sz="2200" dirty="0">
                <a:solidFill>
                  <a:srgbClr val="103467"/>
                </a:solidFill>
              </a:rPr>
              <a:t> </a:t>
            </a:r>
            <a:r>
              <a:rPr lang="en-GB" sz="2200" dirty="0" err="1">
                <a:solidFill>
                  <a:srgbClr val="103467"/>
                </a:solidFill>
              </a:rPr>
              <a:t>gedachtengoed</a:t>
            </a:r>
            <a:r>
              <a:rPr lang="en-GB" sz="2200" dirty="0">
                <a:solidFill>
                  <a:srgbClr val="103467"/>
                </a:solidFill>
              </a:rPr>
              <a:t> (</a:t>
            </a:r>
            <a:r>
              <a:rPr lang="en-GB" sz="2200" dirty="0" err="1">
                <a:solidFill>
                  <a:srgbClr val="103467"/>
                </a:solidFill>
              </a:rPr>
              <a:t>en</a:t>
            </a:r>
            <a:r>
              <a:rPr lang="en-GB" sz="2200" dirty="0">
                <a:solidFill>
                  <a:srgbClr val="103467"/>
                </a:solidFill>
              </a:rPr>
              <a:t> </a:t>
            </a:r>
            <a:r>
              <a:rPr lang="en-GB" sz="2200" dirty="0" err="1">
                <a:solidFill>
                  <a:srgbClr val="103467"/>
                </a:solidFill>
              </a:rPr>
              <a:t>bij</a:t>
            </a:r>
            <a:r>
              <a:rPr lang="en-GB" sz="2200" dirty="0">
                <a:solidFill>
                  <a:srgbClr val="103467"/>
                </a:solidFill>
              </a:rPr>
              <a:t> </a:t>
            </a:r>
            <a:r>
              <a:rPr lang="en-GB" sz="2200" dirty="0" err="1">
                <a:solidFill>
                  <a:srgbClr val="103467"/>
                </a:solidFill>
              </a:rPr>
              <a:t>zelforganiserende</a:t>
            </a:r>
            <a:r>
              <a:rPr lang="en-GB" sz="2200" dirty="0">
                <a:solidFill>
                  <a:srgbClr val="103467"/>
                </a:solidFill>
              </a:rPr>
              <a:t> teams)</a:t>
            </a:r>
          </a:p>
          <a:p>
            <a:pPr marL="285750" indent="-285750">
              <a:buFontTx/>
              <a:buChar char="-"/>
            </a:pPr>
            <a:r>
              <a:rPr lang="en-GB" sz="2200" dirty="0" err="1">
                <a:solidFill>
                  <a:srgbClr val="103467"/>
                </a:solidFill>
              </a:rPr>
              <a:t>Einddoel</a:t>
            </a:r>
            <a:r>
              <a:rPr lang="en-GB" sz="2200" dirty="0">
                <a:solidFill>
                  <a:srgbClr val="103467"/>
                </a:solidFill>
              </a:rPr>
              <a:t>: </a:t>
            </a:r>
            <a:r>
              <a:rPr lang="en-GB" sz="2200" dirty="0" err="1">
                <a:solidFill>
                  <a:srgbClr val="103467"/>
                </a:solidFill>
              </a:rPr>
              <a:t>duurzame</a:t>
            </a:r>
            <a:r>
              <a:rPr lang="en-GB" sz="2200" dirty="0">
                <a:solidFill>
                  <a:srgbClr val="103467"/>
                </a:solidFill>
              </a:rPr>
              <a:t> </a:t>
            </a:r>
            <a:r>
              <a:rPr lang="en-GB" sz="2200" dirty="0" err="1">
                <a:solidFill>
                  <a:srgbClr val="103467"/>
                </a:solidFill>
              </a:rPr>
              <a:t>inzetbaarheid</a:t>
            </a:r>
            <a:r>
              <a:rPr lang="en-GB" sz="2200" dirty="0">
                <a:solidFill>
                  <a:srgbClr val="103467"/>
                </a:solidFill>
              </a:rPr>
              <a:t> van (</a:t>
            </a:r>
            <a:r>
              <a:rPr lang="en-GB" sz="2200" dirty="0" err="1">
                <a:solidFill>
                  <a:srgbClr val="103467"/>
                </a:solidFill>
              </a:rPr>
              <a:t>ouderen</a:t>
            </a:r>
            <a:r>
              <a:rPr lang="en-GB" sz="2200" dirty="0">
                <a:solidFill>
                  <a:srgbClr val="103467"/>
                </a:solidFill>
              </a:rPr>
              <a:t>)</a:t>
            </a:r>
            <a:r>
              <a:rPr lang="en-GB" sz="2200" dirty="0" err="1">
                <a:solidFill>
                  <a:srgbClr val="103467"/>
                </a:solidFill>
              </a:rPr>
              <a:t>zorgmedewerkers</a:t>
            </a:r>
            <a:endParaRPr lang="en-GB" sz="2200" dirty="0">
              <a:solidFill>
                <a:srgbClr val="103467"/>
              </a:solidFill>
            </a:endParaRPr>
          </a:p>
          <a:p>
            <a:pPr marL="285750" indent="-285750">
              <a:buFontTx/>
              <a:buChar char="-"/>
            </a:pPr>
            <a:endParaRPr lang="en-GB" dirty="0"/>
          </a:p>
        </p:txBody>
      </p:sp>
      <p:pic>
        <p:nvPicPr>
          <p:cNvPr id="4" name="Tijdelijke aanduiding voor inhoud 3"/>
          <p:cNvPicPr>
            <a:picLocks noGrp="1" noChangeAspect="1"/>
          </p:cNvPicPr>
          <p:nvPr>
            <p:ph idx="1"/>
          </p:nvPr>
        </p:nvPicPr>
        <p:blipFill rotWithShape="1">
          <a:blip r:embed="rId3">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l="24276" t="24059" r="23973" b="31468"/>
          <a:stretch/>
        </p:blipFill>
        <p:spPr>
          <a:xfrm>
            <a:off x="6332326" y="544726"/>
            <a:ext cx="4983374" cy="5351430"/>
          </a:xfrm>
        </p:spPr>
      </p:pic>
      <p:graphicFrame>
        <p:nvGraphicFramePr>
          <p:cNvPr id="6" name="Diagram 5"/>
          <p:cNvGraphicFramePr/>
          <p:nvPr/>
        </p:nvGraphicFramePr>
        <p:xfrm>
          <a:off x="6969813" y="2327456"/>
          <a:ext cx="3683000" cy="31665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36472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solidFill>
                  <a:srgbClr val="103467"/>
                </a:solidFill>
              </a:rPr>
              <a:t>3 </a:t>
            </a:r>
            <a:r>
              <a:rPr lang="en-GB" dirty="0" err="1">
                <a:solidFill>
                  <a:srgbClr val="103467"/>
                </a:solidFill>
              </a:rPr>
              <a:t>bijeenkomsten</a:t>
            </a:r>
            <a:endParaRPr lang="en-GB" dirty="0">
              <a:solidFill>
                <a:srgbClr val="103467"/>
              </a:solidFill>
            </a:endParaRPr>
          </a:p>
        </p:txBody>
      </p:sp>
      <p:sp>
        <p:nvSpPr>
          <p:cNvPr id="3" name="Tijdelijke aanduiding voor inhoud 2"/>
          <p:cNvSpPr>
            <a:spLocks noGrp="1"/>
          </p:cNvSpPr>
          <p:nvPr>
            <p:ph sz="half" idx="1"/>
          </p:nvPr>
        </p:nvSpPr>
        <p:spPr/>
        <p:txBody>
          <a:bodyPr>
            <a:normAutofit/>
          </a:bodyPr>
          <a:lstStyle/>
          <a:p>
            <a:r>
              <a:rPr lang="nl-NL" dirty="0">
                <a:solidFill>
                  <a:srgbClr val="103467"/>
                </a:solidFill>
              </a:rPr>
              <a:t>De aanpak bestaat uit 3 bijeenkomsten van elk 1 uur </a:t>
            </a:r>
          </a:p>
          <a:p>
            <a:endParaRPr lang="nl-NL" dirty="0">
              <a:solidFill>
                <a:srgbClr val="103467"/>
              </a:solidFill>
            </a:endParaRPr>
          </a:p>
          <a:p>
            <a:pPr marL="457200" indent="-457200">
              <a:buFont typeface="+mj-lt"/>
              <a:buAutoNum type="arabicPeriod"/>
            </a:pPr>
            <a:r>
              <a:rPr lang="nl-NL" dirty="0">
                <a:solidFill>
                  <a:srgbClr val="103467"/>
                </a:solidFill>
              </a:rPr>
              <a:t>Knelpunten analyse, waar mee aan de slag?</a:t>
            </a:r>
          </a:p>
          <a:p>
            <a:pPr marL="457200" indent="-457200">
              <a:buFont typeface="+mj-lt"/>
              <a:buAutoNum type="arabicPeriod"/>
            </a:pPr>
            <a:r>
              <a:rPr lang="nl-NL" dirty="0">
                <a:solidFill>
                  <a:srgbClr val="103467"/>
                </a:solidFill>
              </a:rPr>
              <a:t>Komen tot oplossingen, actieplan!</a:t>
            </a:r>
          </a:p>
          <a:p>
            <a:pPr marL="457200" indent="-457200">
              <a:buFont typeface="+mj-lt"/>
              <a:buAutoNum type="arabicPeriod"/>
            </a:pPr>
            <a:r>
              <a:rPr lang="nl-NL" dirty="0">
                <a:solidFill>
                  <a:srgbClr val="103467"/>
                </a:solidFill>
              </a:rPr>
              <a:t>Evalueren, gelukt?</a:t>
            </a:r>
          </a:p>
        </p:txBody>
      </p:sp>
      <p:sp>
        <p:nvSpPr>
          <p:cNvPr id="4" name="Tijdelijke aanduiding voor inhoud 3">
            <a:extLst>
              <a:ext uri="{FF2B5EF4-FFF2-40B4-BE49-F238E27FC236}">
                <a16:creationId xmlns:a16="http://schemas.microsoft.com/office/drawing/2014/main" id="{29E9F72B-D929-463B-BBE6-0C4D3337B5C9}"/>
              </a:ext>
            </a:extLst>
          </p:cNvPr>
          <p:cNvSpPr>
            <a:spLocks noGrp="1"/>
          </p:cNvSpPr>
          <p:nvPr>
            <p:ph sz="half" idx="2"/>
          </p:nvPr>
        </p:nvSpPr>
        <p:spPr>
          <a:xfrm>
            <a:off x="6096000" y="2463297"/>
            <a:ext cx="4754880" cy="4023359"/>
          </a:xfrm>
        </p:spPr>
        <p:txBody>
          <a:bodyPr>
            <a:normAutofit/>
          </a:bodyPr>
          <a:lstStyle/>
          <a:p>
            <a:pPr>
              <a:buFont typeface="Arial" panose="020B0604020202020204" pitchFamily="34" charset="0"/>
              <a:buChar char="•"/>
            </a:pPr>
            <a:r>
              <a:rPr lang="nl-NL" dirty="0">
                <a:solidFill>
                  <a:srgbClr val="103467"/>
                </a:solidFill>
              </a:rPr>
              <a:t> </a:t>
            </a:r>
            <a:r>
              <a:rPr lang="nl-NL" dirty="0">
                <a:solidFill>
                  <a:schemeClr val="accent1"/>
                </a:solidFill>
              </a:rPr>
              <a:t>Een afvaardiging </a:t>
            </a:r>
            <a:r>
              <a:rPr lang="nl-NL" dirty="0">
                <a:solidFill>
                  <a:srgbClr val="103467"/>
                </a:solidFill>
              </a:rPr>
              <a:t>van het team aanwezig</a:t>
            </a:r>
          </a:p>
          <a:p>
            <a:pPr>
              <a:buFont typeface="Arial" panose="020B0604020202020204" pitchFamily="34" charset="0"/>
              <a:buChar char="•"/>
            </a:pPr>
            <a:r>
              <a:rPr lang="nl-NL" dirty="0">
                <a:solidFill>
                  <a:srgbClr val="103467"/>
                </a:solidFill>
              </a:rPr>
              <a:t> </a:t>
            </a:r>
            <a:r>
              <a:rPr lang="nl-NL" dirty="0">
                <a:solidFill>
                  <a:schemeClr val="accent1"/>
                </a:solidFill>
              </a:rPr>
              <a:t>Medewerkers worden getraind </a:t>
            </a:r>
            <a:r>
              <a:rPr lang="nl-NL" dirty="0">
                <a:solidFill>
                  <a:srgbClr val="103467"/>
                </a:solidFill>
              </a:rPr>
              <a:t>in de aanpak en begeleiden deze bijeenkomsten</a:t>
            </a:r>
          </a:p>
          <a:p>
            <a:pPr>
              <a:buFont typeface="Arial" panose="020B0604020202020204" pitchFamily="34" charset="0"/>
              <a:buChar char="•"/>
            </a:pPr>
            <a:r>
              <a:rPr lang="nl-NL" dirty="0">
                <a:solidFill>
                  <a:srgbClr val="103467"/>
                </a:solidFill>
              </a:rPr>
              <a:t> </a:t>
            </a:r>
            <a:r>
              <a:rPr lang="nl-NL" dirty="0">
                <a:solidFill>
                  <a:schemeClr val="accent1"/>
                </a:solidFill>
              </a:rPr>
              <a:t>Als team zelf aan de slag</a:t>
            </a:r>
            <a:r>
              <a:rPr lang="nl-NL" dirty="0">
                <a:solidFill>
                  <a:srgbClr val="103467"/>
                </a:solidFill>
              </a:rPr>
              <a:t> met oplossingen</a:t>
            </a:r>
          </a:p>
          <a:p>
            <a:pPr>
              <a:buFont typeface="Arial" panose="020B0604020202020204" pitchFamily="34" charset="0"/>
              <a:buChar char="•"/>
            </a:pPr>
            <a:endParaRPr lang="nl-NL" b="1" dirty="0">
              <a:solidFill>
                <a:srgbClr val="103467"/>
              </a:solidFill>
            </a:endParaRPr>
          </a:p>
          <a:p>
            <a:endParaRPr lang="nl-NL" dirty="0"/>
          </a:p>
        </p:txBody>
      </p:sp>
    </p:spTree>
    <p:extLst>
      <p:ext uri="{BB962C8B-B14F-4D97-AF65-F5344CB8AC3E}">
        <p14:creationId xmlns:p14="http://schemas.microsoft.com/office/powerpoint/2010/main" val="1734567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dirty="0"/>
          </a:p>
        </p:txBody>
      </p:sp>
      <p:pic>
        <p:nvPicPr>
          <p:cNvPr id="6" name="Afbeelding 5"/>
          <p:cNvPicPr>
            <a:picLocks noChangeAspect="1"/>
          </p:cNvPicPr>
          <p:nvPr/>
        </p:nvPicPr>
        <p:blipFill rotWithShape="1">
          <a:blip r:embed="rId3"/>
          <a:srcRect t="48821" b="5064"/>
          <a:stretch/>
        </p:blipFill>
        <p:spPr>
          <a:xfrm>
            <a:off x="318861" y="507645"/>
            <a:ext cx="11711008" cy="1419345"/>
          </a:xfrm>
          <a:prstGeom prst="rect">
            <a:avLst/>
          </a:prstGeom>
        </p:spPr>
      </p:pic>
      <p:sp>
        <p:nvSpPr>
          <p:cNvPr id="7" name="Tekstvak 6"/>
          <p:cNvSpPr txBox="1"/>
          <p:nvPr/>
        </p:nvSpPr>
        <p:spPr>
          <a:xfrm>
            <a:off x="533912" y="2162403"/>
            <a:ext cx="3461219" cy="3416320"/>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dirty="0" err="1">
                <a:solidFill>
                  <a:srgbClr val="103467"/>
                </a:solidFill>
              </a:rPr>
              <a:t>Bijvoorbeeld</a:t>
            </a:r>
            <a:r>
              <a:rPr lang="en-GB" dirty="0">
                <a:solidFill>
                  <a:srgbClr val="103467"/>
                </a:solidFill>
              </a:rPr>
              <a:t>:</a:t>
            </a:r>
          </a:p>
          <a:p>
            <a:r>
              <a:rPr lang="en-GB" dirty="0" err="1">
                <a:solidFill>
                  <a:srgbClr val="103467"/>
                </a:solidFill>
              </a:rPr>
              <a:t>Knelpunt</a:t>
            </a:r>
            <a:r>
              <a:rPr lang="en-GB" dirty="0">
                <a:solidFill>
                  <a:srgbClr val="103467"/>
                </a:solidFill>
              </a:rPr>
              <a:t>: </a:t>
            </a:r>
          </a:p>
          <a:p>
            <a:pPr marL="285750" indent="-285750">
              <a:buFontTx/>
              <a:buChar char="-"/>
            </a:pPr>
            <a:r>
              <a:rPr lang="en-GB" dirty="0" err="1">
                <a:solidFill>
                  <a:srgbClr val="103467"/>
                </a:solidFill>
              </a:rPr>
              <a:t>Gevoel</a:t>
            </a:r>
            <a:r>
              <a:rPr lang="en-GB" dirty="0">
                <a:solidFill>
                  <a:srgbClr val="103467"/>
                </a:solidFill>
              </a:rPr>
              <a:t> van </a:t>
            </a:r>
            <a:r>
              <a:rPr lang="en-GB" dirty="0" err="1">
                <a:solidFill>
                  <a:srgbClr val="103467"/>
                </a:solidFill>
              </a:rPr>
              <a:t>saamhorigheid</a:t>
            </a:r>
            <a:r>
              <a:rPr lang="en-GB" dirty="0">
                <a:solidFill>
                  <a:srgbClr val="103467"/>
                </a:solidFill>
              </a:rPr>
              <a:t> mist</a:t>
            </a:r>
          </a:p>
          <a:p>
            <a:endParaRPr lang="en-GB" dirty="0">
              <a:solidFill>
                <a:srgbClr val="103467"/>
              </a:solidFill>
            </a:endParaRPr>
          </a:p>
          <a:p>
            <a:r>
              <a:rPr lang="en-GB" dirty="0" err="1">
                <a:solidFill>
                  <a:srgbClr val="103467"/>
                </a:solidFill>
              </a:rPr>
              <a:t>Oplossingen</a:t>
            </a:r>
            <a:r>
              <a:rPr lang="en-GB" dirty="0">
                <a:solidFill>
                  <a:srgbClr val="103467"/>
                </a:solidFill>
              </a:rPr>
              <a:t>:</a:t>
            </a:r>
          </a:p>
          <a:p>
            <a:pPr marL="285750" indent="-285750">
              <a:buFontTx/>
              <a:buChar char="-"/>
            </a:pPr>
            <a:r>
              <a:rPr lang="en-GB" dirty="0" err="1">
                <a:solidFill>
                  <a:srgbClr val="103467"/>
                </a:solidFill>
              </a:rPr>
              <a:t>Wekelijks</a:t>
            </a:r>
            <a:r>
              <a:rPr lang="en-GB" dirty="0">
                <a:solidFill>
                  <a:srgbClr val="103467"/>
                </a:solidFill>
              </a:rPr>
              <a:t> </a:t>
            </a:r>
            <a:r>
              <a:rPr lang="en-GB" dirty="0" err="1">
                <a:solidFill>
                  <a:srgbClr val="103467"/>
                </a:solidFill>
              </a:rPr>
              <a:t>teamoverleg</a:t>
            </a:r>
            <a:r>
              <a:rPr lang="en-GB" dirty="0">
                <a:solidFill>
                  <a:srgbClr val="103467"/>
                </a:solidFill>
              </a:rPr>
              <a:t> </a:t>
            </a:r>
            <a:r>
              <a:rPr lang="en-GB" dirty="0" err="1">
                <a:solidFill>
                  <a:srgbClr val="103467"/>
                </a:solidFill>
              </a:rPr>
              <a:t>starten</a:t>
            </a:r>
            <a:r>
              <a:rPr lang="en-GB" dirty="0">
                <a:solidFill>
                  <a:srgbClr val="103467"/>
                </a:solidFill>
              </a:rPr>
              <a:t> met ups &amp; downs</a:t>
            </a:r>
          </a:p>
          <a:p>
            <a:pPr marL="285750" indent="-285750">
              <a:buFontTx/>
              <a:buChar char="-"/>
            </a:pPr>
            <a:r>
              <a:rPr lang="en-GB" dirty="0" err="1">
                <a:solidFill>
                  <a:srgbClr val="103467"/>
                </a:solidFill>
              </a:rPr>
              <a:t>Een</a:t>
            </a:r>
            <a:r>
              <a:rPr lang="en-GB" dirty="0">
                <a:solidFill>
                  <a:srgbClr val="103467"/>
                </a:solidFill>
              </a:rPr>
              <a:t> teambuilding </a:t>
            </a:r>
            <a:r>
              <a:rPr lang="en-GB" dirty="0" err="1">
                <a:solidFill>
                  <a:srgbClr val="103467"/>
                </a:solidFill>
              </a:rPr>
              <a:t>activiteit</a:t>
            </a:r>
            <a:r>
              <a:rPr lang="en-GB" dirty="0">
                <a:solidFill>
                  <a:srgbClr val="103467"/>
                </a:solidFill>
              </a:rPr>
              <a:t> </a:t>
            </a:r>
            <a:r>
              <a:rPr lang="en-GB" dirty="0" err="1">
                <a:solidFill>
                  <a:srgbClr val="103467"/>
                </a:solidFill>
              </a:rPr>
              <a:t>doen</a:t>
            </a:r>
            <a:endParaRPr lang="en-GB" dirty="0">
              <a:solidFill>
                <a:srgbClr val="103467"/>
              </a:solidFill>
            </a:endParaRPr>
          </a:p>
          <a:p>
            <a:pPr marL="285750" indent="-285750">
              <a:buFontTx/>
              <a:buChar char="-"/>
            </a:pPr>
            <a:endParaRPr lang="en-GB" dirty="0">
              <a:solidFill>
                <a:srgbClr val="103467"/>
              </a:solidFill>
            </a:endParaRPr>
          </a:p>
          <a:p>
            <a:endParaRPr lang="en-GB" dirty="0">
              <a:solidFill>
                <a:srgbClr val="103467"/>
              </a:solidFill>
            </a:endParaRPr>
          </a:p>
          <a:p>
            <a:endParaRPr lang="en-GB" dirty="0">
              <a:solidFill>
                <a:srgbClr val="103467"/>
              </a:solidFill>
            </a:endParaRPr>
          </a:p>
          <a:p>
            <a:endParaRPr lang="en-GB" dirty="0">
              <a:solidFill>
                <a:srgbClr val="103467"/>
              </a:solidFill>
            </a:endParaRPr>
          </a:p>
        </p:txBody>
      </p:sp>
      <p:pic>
        <p:nvPicPr>
          <p:cNvPr id="8" name="Afbeelding 7"/>
          <p:cNvPicPr>
            <a:picLocks noChangeAspect="1"/>
          </p:cNvPicPr>
          <p:nvPr/>
        </p:nvPicPr>
        <p:blipFill rotWithShape="1">
          <a:blip r:embed="rId3"/>
          <a:srcRect l="33435" t="48821" b="5064"/>
          <a:stretch/>
        </p:blipFill>
        <p:spPr>
          <a:xfrm>
            <a:off x="4234470" y="507644"/>
            <a:ext cx="7795399" cy="1419345"/>
          </a:xfrm>
          <a:prstGeom prst="rect">
            <a:avLst/>
          </a:prstGeom>
        </p:spPr>
      </p:pic>
      <p:sp>
        <p:nvSpPr>
          <p:cNvPr id="12" name="Tekstvak 11"/>
          <p:cNvSpPr txBox="1"/>
          <p:nvPr/>
        </p:nvSpPr>
        <p:spPr>
          <a:xfrm>
            <a:off x="8266133" y="2162402"/>
            <a:ext cx="3461219" cy="3416320"/>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dirty="0" err="1">
                <a:solidFill>
                  <a:srgbClr val="103467"/>
                </a:solidFill>
              </a:rPr>
              <a:t>Bijvoorbeeld</a:t>
            </a:r>
            <a:endParaRPr lang="en-GB" dirty="0">
              <a:solidFill>
                <a:srgbClr val="103467"/>
              </a:solidFill>
            </a:endParaRPr>
          </a:p>
          <a:p>
            <a:r>
              <a:rPr lang="en-GB" dirty="0" err="1">
                <a:solidFill>
                  <a:srgbClr val="103467"/>
                </a:solidFill>
              </a:rPr>
              <a:t>Knelpunt</a:t>
            </a:r>
            <a:r>
              <a:rPr lang="en-GB" dirty="0">
                <a:solidFill>
                  <a:srgbClr val="103467"/>
                </a:solidFill>
              </a:rPr>
              <a:t>:</a:t>
            </a:r>
          </a:p>
          <a:p>
            <a:pPr marL="285750" indent="-285750">
              <a:buFontTx/>
              <a:buChar char="-"/>
            </a:pPr>
            <a:r>
              <a:rPr lang="en-GB" dirty="0" err="1">
                <a:solidFill>
                  <a:srgbClr val="103467"/>
                </a:solidFill>
              </a:rPr>
              <a:t>Miscommunicatie</a:t>
            </a:r>
            <a:r>
              <a:rPr lang="en-GB" dirty="0">
                <a:solidFill>
                  <a:srgbClr val="103467"/>
                </a:solidFill>
              </a:rPr>
              <a:t> met </a:t>
            </a:r>
            <a:r>
              <a:rPr lang="en-GB" dirty="0" err="1">
                <a:solidFill>
                  <a:srgbClr val="103467"/>
                </a:solidFill>
              </a:rPr>
              <a:t>financiële</a:t>
            </a:r>
            <a:r>
              <a:rPr lang="en-GB" dirty="0">
                <a:solidFill>
                  <a:srgbClr val="103467"/>
                </a:solidFill>
              </a:rPr>
              <a:t> </a:t>
            </a:r>
            <a:r>
              <a:rPr lang="en-GB" dirty="0" err="1">
                <a:solidFill>
                  <a:srgbClr val="103467"/>
                </a:solidFill>
              </a:rPr>
              <a:t>afdeling</a:t>
            </a:r>
            <a:r>
              <a:rPr lang="en-GB" dirty="0">
                <a:solidFill>
                  <a:srgbClr val="103467"/>
                </a:solidFill>
              </a:rPr>
              <a:t> over </a:t>
            </a:r>
            <a:r>
              <a:rPr lang="en-GB" dirty="0" err="1">
                <a:solidFill>
                  <a:srgbClr val="103467"/>
                </a:solidFill>
              </a:rPr>
              <a:t>huishoudbudget</a:t>
            </a:r>
            <a:endParaRPr lang="en-GB" dirty="0">
              <a:solidFill>
                <a:srgbClr val="103467"/>
              </a:solidFill>
            </a:endParaRPr>
          </a:p>
          <a:p>
            <a:pPr marL="285750" indent="-285750">
              <a:buFontTx/>
              <a:buChar char="-"/>
            </a:pPr>
            <a:endParaRPr lang="en-GB" dirty="0">
              <a:solidFill>
                <a:srgbClr val="103467"/>
              </a:solidFill>
            </a:endParaRPr>
          </a:p>
          <a:p>
            <a:r>
              <a:rPr lang="en-GB" dirty="0" err="1">
                <a:solidFill>
                  <a:srgbClr val="103467"/>
                </a:solidFill>
              </a:rPr>
              <a:t>Oplossingen</a:t>
            </a:r>
            <a:r>
              <a:rPr lang="en-GB" dirty="0">
                <a:solidFill>
                  <a:srgbClr val="103467"/>
                </a:solidFill>
              </a:rPr>
              <a:t>:</a:t>
            </a:r>
          </a:p>
          <a:p>
            <a:pPr marL="285750" indent="-285750">
              <a:buFontTx/>
              <a:buChar char="-"/>
            </a:pPr>
            <a:r>
              <a:rPr lang="en-GB" dirty="0" err="1">
                <a:solidFill>
                  <a:srgbClr val="103467"/>
                </a:solidFill>
              </a:rPr>
              <a:t>Duidelijke</a:t>
            </a:r>
            <a:r>
              <a:rPr lang="en-GB" dirty="0">
                <a:solidFill>
                  <a:srgbClr val="103467"/>
                </a:solidFill>
              </a:rPr>
              <a:t> </a:t>
            </a:r>
            <a:r>
              <a:rPr lang="en-GB" dirty="0" err="1">
                <a:solidFill>
                  <a:srgbClr val="103467"/>
                </a:solidFill>
              </a:rPr>
              <a:t>afspraken</a:t>
            </a:r>
            <a:r>
              <a:rPr lang="en-GB" dirty="0">
                <a:solidFill>
                  <a:srgbClr val="103467"/>
                </a:solidFill>
              </a:rPr>
              <a:t> </a:t>
            </a:r>
            <a:r>
              <a:rPr lang="en-GB" dirty="0" err="1">
                <a:solidFill>
                  <a:srgbClr val="103467"/>
                </a:solidFill>
              </a:rPr>
              <a:t>maken</a:t>
            </a:r>
            <a:r>
              <a:rPr lang="en-GB" dirty="0">
                <a:solidFill>
                  <a:srgbClr val="103467"/>
                </a:solidFill>
              </a:rPr>
              <a:t> over wat </a:t>
            </a:r>
            <a:r>
              <a:rPr lang="en-GB" dirty="0" err="1">
                <a:solidFill>
                  <a:srgbClr val="103467"/>
                </a:solidFill>
              </a:rPr>
              <a:t>wel</a:t>
            </a:r>
            <a:r>
              <a:rPr lang="en-GB" dirty="0">
                <a:solidFill>
                  <a:srgbClr val="103467"/>
                </a:solidFill>
              </a:rPr>
              <a:t> </a:t>
            </a:r>
            <a:r>
              <a:rPr lang="en-GB" dirty="0" err="1">
                <a:solidFill>
                  <a:srgbClr val="103467"/>
                </a:solidFill>
              </a:rPr>
              <a:t>en</a:t>
            </a:r>
            <a:r>
              <a:rPr lang="en-GB" dirty="0">
                <a:solidFill>
                  <a:srgbClr val="103467"/>
                </a:solidFill>
              </a:rPr>
              <a:t> </a:t>
            </a:r>
            <a:r>
              <a:rPr lang="en-GB" dirty="0" err="1">
                <a:solidFill>
                  <a:srgbClr val="103467"/>
                </a:solidFill>
              </a:rPr>
              <a:t>niet</a:t>
            </a:r>
            <a:r>
              <a:rPr lang="en-GB" dirty="0">
                <a:solidFill>
                  <a:srgbClr val="103467"/>
                </a:solidFill>
              </a:rPr>
              <a:t> </a:t>
            </a:r>
            <a:r>
              <a:rPr lang="en-GB" dirty="0" err="1">
                <a:solidFill>
                  <a:srgbClr val="103467"/>
                </a:solidFill>
              </a:rPr>
              <a:t>overleg</a:t>
            </a:r>
            <a:r>
              <a:rPr lang="en-GB" dirty="0">
                <a:solidFill>
                  <a:srgbClr val="103467"/>
                </a:solidFill>
              </a:rPr>
              <a:t> </a:t>
            </a:r>
            <a:r>
              <a:rPr lang="en-GB" dirty="0" err="1">
                <a:solidFill>
                  <a:srgbClr val="103467"/>
                </a:solidFill>
              </a:rPr>
              <a:t>moet</a:t>
            </a:r>
            <a:r>
              <a:rPr lang="en-GB" dirty="0">
                <a:solidFill>
                  <a:srgbClr val="103467"/>
                </a:solidFill>
              </a:rPr>
              <a:t> </a:t>
            </a:r>
            <a:r>
              <a:rPr lang="en-GB" dirty="0" err="1">
                <a:solidFill>
                  <a:srgbClr val="103467"/>
                </a:solidFill>
              </a:rPr>
              <a:t>worden</a:t>
            </a:r>
            <a:endParaRPr lang="en-GB" dirty="0">
              <a:solidFill>
                <a:srgbClr val="103467"/>
              </a:solidFill>
            </a:endParaRPr>
          </a:p>
          <a:p>
            <a:pPr marL="285750" indent="-285750">
              <a:buFontTx/>
              <a:buChar char="-"/>
            </a:pPr>
            <a:r>
              <a:rPr lang="en-GB" dirty="0" err="1">
                <a:solidFill>
                  <a:srgbClr val="103467"/>
                </a:solidFill>
              </a:rPr>
              <a:t>Regelmatig</a:t>
            </a:r>
            <a:r>
              <a:rPr lang="en-GB" dirty="0">
                <a:solidFill>
                  <a:srgbClr val="103467"/>
                </a:solidFill>
              </a:rPr>
              <a:t> </a:t>
            </a:r>
            <a:r>
              <a:rPr lang="en-GB" dirty="0" err="1">
                <a:solidFill>
                  <a:srgbClr val="103467"/>
                </a:solidFill>
              </a:rPr>
              <a:t>financieel</a:t>
            </a:r>
            <a:r>
              <a:rPr lang="en-GB" dirty="0">
                <a:solidFill>
                  <a:srgbClr val="103467"/>
                </a:solidFill>
              </a:rPr>
              <a:t> </a:t>
            </a:r>
            <a:r>
              <a:rPr lang="en-GB" dirty="0" err="1">
                <a:solidFill>
                  <a:srgbClr val="103467"/>
                </a:solidFill>
              </a:rPr>
              <a:t>contactpersoon</a:t>
            </a:r>
            <a:r>
              <a:rPr lang="en-GB" dirty="0">
                <a:solidFill>
                  <a:srgbClr val="103467"/>
                </a:solidFill>
              </a:rPr>
              <a:t> </a:t>
            </a:r>
            <a:r>
              <a:rPr lang="en-GB" dirty="0" err="1">
                <a:solidFill>
                  <a:srgbClr val="103467"/>
                </a:solidFill>
              </a:rPr>
              <a:t>uitnodigen</a:t>
            </a:r>
            <a:r>
              <a:rPr lang="en-GB" dirty="0">
                <a:solidFill>
                  <a:srgbClr val="103467"/>
                </a:solidFill>
              </a:rPr>
              <a:t> </a:t>
            </a:r>
            <a:r>
              <a:rPr lang="en-GB" dirty="0" err="1">
                <a:solidFill>
                  <a:srgbClr val="103467"/>
                </a:solidFill>
              </a:rPr>
              <a:t>bij</a:t>
            </a:r>
            <a:r>
              <a:rPr lang="en-GB" dirty="0">
                <a:solidFill>
                  <a:srgbClr val="103467"/>
                </a:solidFill>
              </a:rPr>
              <a:t> </a:t>
            </a:r>
            <a:r>
              <a:rPr lang="en-GB" dirty="0" err="1">
                <a:solidFill>
                  <a:srgbClr val="103467"/>
                </a:solidFill>
              </a:rPr>
              <a:t>teamoverleg</a:t>
            </a:r>
            <a:endParaRPr lang="en-GB" dirty="0">
              <a:solidFill>
                <a:srgbClr val="103467"/>
              </a:solidFill>
            </a:endParaRPr>
          </a:p>
        </p:txBody>
      </p:sp>
      <p:sp>
        <p:nvSpPr>
          <p:cNvPr id="16" name="Tekstvak 15"/>
          <p:cNvSpPr txBox="1"/>
          <p:nvPr/>
        </p:nvSpPr>
        <p:spPr>
          <a:xfrm>
            <a:off x="4443755" y="2162402"/>
            <a:ext cx="3461219" cy="3416320"/>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nl-NL" dirty="0">
                <a:solidFill>
                  <a:srgbClr val="103467"/>
                </a:solidFill>
              </a:rPr>
              <a:t>Bijvoorbeeld:</a:t>
            </a:r>
          </a:p>
          <a:p>
            <a:r>
              <a:rPr lang="nl-NL" dirty="0">
                <a:solidFill>
                  <a:srgbClr val="103467"/>
                </a:solidFill>
              </a:rPr>
              <a:t>Knelpunt:</a:t>
            </a:r>
          </a:p>
          <a:p>
            <a:pPr marL="285750" indent="-285750">
              <a:buFontTx/>
              <a:buChar char="-"/>
            </a:pPr>
            <a:r>
              <a:rPr lang="nl-NL" dirty="0">
                <a:solidFill>
                  <a:srgbClr val="103467"/>
                </a:solidFill>
              </a:rPr>
              <a:t>Moeilijk omgaan met agressieve bewoners</a:t>
            </a:r>
          </a:p>
          <a:p>
            <a:pPr marL="285750" indent="-285750">
              <a:buFontTx/>
              <a:buChar char="-"/>
            </a:pPr>
            <a:endParaRPr lang="nl-NL" dirty="0">
              <a:solidFill>
                <a:srgbClr val="103467"/>
              </a:solidFill>
            </a:endParaRPr>
          </a:p>
          <a:p>
            <a:r>
              <a:rPr lang="nl-NL" dirty="0">
                <a:solidFill>
                  <a:srgbClr val="103467"/>
                </a:solidFill>
              </a:rPr>
              <a:t>Oplossingen:</a:t>
            </a:r>
          </a:p>
          <a:p>
            <a:pPr marL="285750" indent="-285750">
              <a:buFontTx/>
              <a:buChar char="-"/>
            </a:pPr>
            <a:r>
              <a:rPr lang="nl-NL" dirty="0">
                <a:solidFill>
                  <a:srgbClr val="103467"/>
                </a:solidFill>
              </a:rPr>
              <a:t>Inventariseren wie in het team welke ervaringen heeft</a:t>
            </a:r>
          </a:p>
          <a:p>
            <a:pPr marL="285750" indent="-285750">
              <a:buFontTx/>
              <a:buChar char="-"/>
            </a:pPr>
            <a:r>
              <a:rPr lang="nl-NL" dirty="0">
                <a:solidFill>
                  <a:srgbClr val="103467"/>
                </a:solidFill>
              </a:rPr>
              <a:t>Meelopen met ervaren collega</a:t>
            </a:r>
          </a:p>
          <a:p>
            <a:pPr marL="285750" indent="-285750">
              <a:buFontTx/>
              <a:buChar char="-"/>
            </a:pPr>
            <a:r>
              <a:rPr lang="nl-NL" dirty="0">
                <a:solidFill>
                  <a:srgbClr val="103467"/>
                </a:solidFill>
              </a:rPr>
              <a:t>2 mensen in het team cursus laten volgen</a:t>
            </a:r>
          </a:p>
          <a:p>
            <a:endParaRPr lang="nl-NL" i="1" dirty="0">
              <a:solidFill>
                <a:srgbClr val="103467"/>
              </a:solidFill>
            </a:endParaRPr>
          </a:p>
        </p:txBody>
      </p:sp>
    </p:spTree>
    <p:extLst>
      <p:ext uri="{BB962C8B-B14F-4D97-AF65-F5344CB8AC3E}">
        <p14:creationId xmlns:p14="http://schemas.microsoft.com/office/powerpoint/2010/main" val="3354465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tile tx="0" ty="0" sx="100000" sy="100000" flip="none" algn="tl"/>
        </a:blipFill>
        <a:effectLst/>
      </p:bgPr>
    </p:bg>
    <p:spTree>
      <p:nvGrpSpPr>
        <p:cNvPr id="1" name=""/>
        <p:cNvGrpSpPr/>
        <p:nvPr/>
      </p:nvGrpSpPr>
      <p:grpSpPr>
        <a:xfrm>
          <a:off x="0" y="0"/>
          <a:ext cx="0" cy="0"/>
          <a:chOff x="0" y="0"/>
          <a:chExt cx="0" cy="0"/>
        </a:xfrm>
      </p:grpSpPr>
      <p:sp>
        <p:nvSpPr>
          <p:cNvPr id="2" name="Tijdelijke aanduiding voor inhoud 1"/>
          <p:cNvSpPr>
            <a:spLocks noGrp="1"/>
          </p:cNvSpPr>
          <p:nvPr>
            <p:ph sz="half" idx="2"/>
          </p:nvPr>
        </p:nvSpPr>
        <p:spPr>
          <a:xfrm>
            <a:off x="475989" y="548641"/>
            <a:ext cx="6173223" cy="4123568"/>
          </a:xfrm>
          <a:prstGeom prst="round2DiagRect">
            <a:avLst/>
          </a:prstGeom>
          <a:solidFill>
            <a:schemeClr val="bg1">
              <a:alpha val="80000"/>
            </a:schemeClr>
          </a:solidFill>
        </p:spPr>
        <p:txBody>
          <a:bodyPr>
            <a:normAutofit/>
          </a:bodyPr>
          <a:lstStyle/>
          <a:p>
            <a:pPr marL="0" indent="0">
              <a:buNone/>
            </a:pPr>
            <a:endParaRPr lang="en-GB" dirty="0">
              <a:solidFill>
                <a:srgbClr val="103467"/>
              </a:solidFill>
            </a:endParaRPr>
          </a:p>
          <a:p>
            <a:pPr marL="0" indent="0">
              <a:buNone/>
            </a:pPr>
            <a:r>
              <a:rPr lang="en-GB" sz="3900" b="1" dirty="0">
                <a:solidFill>
                  <a:srgbClr val="103467"/>
                </a:solidFill>
              </a:rPr>
              <a:t>PROJECT WERKPLEZIER </a:t>
            </a:r>
          </a:p>
          <a:p>
            <a:pPr marL="0" indent="0">
              <a:buNone/>
            </a:pPr>
            <a:endParaRPr lang="en-GB" sz="3900" b="1" dirty="0">
              <a:solidFill>
                <a:srgbClr val="103467"/>
              </a:solidFill>
            </a:endParaRPr>
          </a:p>
          <a:p>
            <a:pPr marL="0" indent="0">
              <a:buNone/>
            </a:pPr>
            <a:r>
              <a:rPr lang="en-GB" sz="3600" b="1" dirty="0" err="1">
                <a:solidFill>
                  <a:srgbClr val="103467"/>
                </a:solidFill>
              </a:rPr>
              <a:t>Contactgegevens</a:t>
            </a:r>
            <a:r>
              <a:rPr lang="en-GB" sz="3600" b="1" dirty="0">
                <a:solidFill>
                  <a:srgbClr val="103467"/>
                </a:solidFill>
              </a:rPr>
              <a:t> &amp; </a:t>
            </a:r>
            <a:r>
              <a:rPr lang="en-GB" sz="3600" b="1" dirty="0" err="1">
                <a:solidFill>
                  <a:srgbClr val="103467"/>
                </a:solidFill>
              </a:rPr>
              <a:t>aanmeldingsinformatie</a:t>
            </a:r>
            <a:endParaRPr lang="en-GB" sz="3600" b="1" dirty="0">
              <a:solidFill>
                <a:srgbClr val="103467"/>
              </a:solidFill>
            </a:endParaRPr>
          </a:p>
        </p:txBody>
      </p:sp>
    </p:spTree>
    <p:extLst>
      <p:ext uri="{BB962C8B-B14F-4D97-AF65-F5344CB8AC3E}">
        <p14:creationId xmlns:p14="http://schemas.microsoft.com/office/powerpoint/2010/main" val="28255424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0</TotalTime>
  <Words>362</Words>
  <Application>Microsoft Office PowerPoint</Application>
  <PresentationFormat>Widescreen</PresentationFormat>
  <Paragraphs>63</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Tw Cen MT</vt:lpstr>
      <vt:lpstr>Tw Cen MT Condensed</vt:lpstr>
      <vt:lpstr>Wingdings 3</vt:lpstr>
      <vt:lpstr>Integraal</vt:lpstr>
      <vt:lpstr>Project Gezond Werken</vt:lpstr>
      <vt:lpstr>Project Werkplezier</vt:lpstr>
      <vt:lpstr>3 bijeenkomsten</vt:lpstr>
      <vt:lpstr>PowerPoint Presentation</vt:lpstr>
      <vt:lpstr>PowerPoint Presentation</vt:lpstr>
    </vt:vector>
  </TitlesOfParts>
  <Company>Radboud Universiteit Nijmegen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Heijkants, C.H. (Ceciel)</dc:creator>
  <cp:lastModifiedBy>Boot, C.R.L. (Cécile)</cp:lastModifiedBy>
  <cp:revision>141</cp:revision>
  <dcterms:created xsi:type="dcterms:W3CDTF">2021-02-08T14:32:52Z</dcterms:created>
  <dcterms:modified xsi:type="dcterms:W3CDTF">2024-08-26T07:54:28Z</dcterms:modified>
</cp:coreProperties>
</file>